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inzel" charset="1" panose="00000500000000000000"/>
      <p:regular r:id="rId18"/>
    </p:embeddedFont>
    <p:embeddedFont>
      <p:font typeface="Montserrat Light" charset="1" panose="00000400000000000000"/>
      <p:regular r:id="rId19"/>
    </p:embeddedFont>
    <p:embeddedFont>
      <p:font typeface="Cinzel Bold" charset="1" panose="00000800000000000000"/>
      <p:regular r:id="rId20"/>
    </p:embeddedFont>
    <p:embeddedFont>
      <p:font typeface="Agrandir" charset="1" panose="00000500000000000000"/>
      <p:regular r:id="rId21"/>
    </p:embeddedFont>
    <p:embeddedFont>
      <p:font typeface="Agrandir Bold" charset="1" panose="00000800000000000000"/>
      <p:regular r:id="rId22"/>
    </p:embeddedFont>
    <p:embeddedFont>
      <p:font typeface="Canva Sans" charset="1" panose="020B0503030501040103"/>
      <p:regular r:id="rId23"/>
    </p:embeddedFont>
    <p:embeddedFont>
      <p:font typeface="Canva Sans Bold Italics" charset="1" panose="020B0803030501040103"/>
      <p:regular r:id="rId24"/>
    </p:embeddedFont>
    <p:embeddedFont>
      <p:font typeface="Canva Sans Italics" charset="1" panose="020B0503030501040103"/>
      <p:regular r:id="rId25"/>
    </p:embeddedFont>
    <p:embeddedFont>
      <p:font typeface="Belleza" charset="1" panose="02000503050000020003"/>
      <p:regular r:id="rId26"/>
    </p:embeddedFont>
    <p:embeddedFont>
      <p:font typeface="Playlist Script"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52.gif" Type="http://schemas.openxmlformats.org/officeDocument/2006/relationships/image"/><Relationship Id="rId4" Target="../media/image5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gif" Type="http://schemas.openxmlformats.org/officeDocument/2006/relationships/image"/><Relationship Id="rId3" Target="../media/image57.gif"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6.gif"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3.gif"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 Id="rId3" Target="../media/image29.png" Type="http://schemas.openxmlformats.org/officeDocument/2006/relationships/image"/><Relationship Id="rId4" Target="../media/image30.gif"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 Id="rId3" Target="../media/image39.gif" Type="http://schemas.openxmlformats.org/officeDocument/2006/relationships/image"/><Relationship Id="rId4" Target="../media/image28.gif"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39.gif"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gif" Type="http://schemas.openxmlformats.org/officeDocument/2006/relationships/image"/><Relationship Id="rId3" Target="../media/image49.gif" Type="http://schemas.openxmlformats.org/officeDocument/2006/relationships/image"/><Relationship Id="rId4" Target="../media/image50.png" Type="http://schemas.openxmlformats.org/officeDocument/2006/relationships/image"/><Relationship Id="rId5" Target="https://public.tableau.com/views/E-CommerceAnalysis_17279041048540/Dashboard1?:language=en-US&amp;:sid=&amp;:redirect=auth&amp;:display_count=n&amp;:origin=viz_share_link" TargetMode="External" Type="http://schemas.openxmlformats.org/officeDocument/2006/relationships/hyperlink"/><Relationship Id="rId6" Target="../media/image51.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10190578" y="478521"/>
            <a:ext cx="15735219" cy="13881357"/>
          </a:xfrm>
          <a:prstGeom prst="rect">
            <a:avLst/>
          </a:prstGeom>
          <a:ln cap="sq">
            <a:noFill/>
            <a:prstDash val="solid"/>
          </a:ln>
        </p:spPr>
      </p:pic>
      <p:pic>
        <p:nvPicPr>
          <p:cNvPr name="Picture 3" id="3"/>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
        <p:nvSpPr>
          <p:cNvPr name="Freeform 5" id="5"/>
          <p:cNvSpPr/>
          <p:nvPr/>
        </p:nvSpPr>
        <p:spPr>
          <a:xfrm flipH="false" flipV="false" rot="0">
            <a:off x="6924201" y="0"/>
            <a:ext cx="4687227" cy="4687227"/>
          </a:xfrm>
          <a:custGeom>
            <a:avLst/>
            <a:gdLst/>
            <a:ahLst/>
            <a:cxnLst/>
            <a:rect r="r" b="b" t="t" l="l"/>
            <a:pathLst>
              <a:path h="4687227" w="4687227">
                <a:moveTo>
                  <a:pt x="0" y="0"/>
                </a:moveTo>
                <a:lnTo>
                  <a:pt x="4687227" y="0"/>
                </a:lnTo>
                <a:lnTo>
                  <a:pt x="4687227" y="4687227"/>
                </a:lnTo>
                <a:lnTo>
                  <a:pt x="0" y="4687227"/>
                </a:lnTo>
                <a:lnTo>
                  <a:pt x="0" y="0"/>
                </a:lnTo>
                <a:close/>
              </a:path>
            </a:pathLst>
          </a:custGeom>
          <a:blipFill>
            <a:blip r:embed="rId5"/>
            <a:stretch>
              <a:fillRect l="0" t="0" r="0" b="0"/>
            </a:stretch>
          </a:blipFill>
        </p:spPr>
      </p:sp>
      <p:grpSp>
        <p:nvGrpSpPr>
          <p:cNvPr name="Group 6" id="6"/>
          <p:cNvGrpSpPr/>
          <p:nvPr/>
        </p:nvGrpSpPr>
        <p:grpSpPr>
          <a:xfrm rot="0">
            <a:off x="2312879" y="4940911"/>
            <a:ext cx="13662242" cy="1974473"/>
            <a:chOff x="0" y="0"/>
            <a:chExt cx="18216323" cy="2632631"/>
          </a:xfrm>
        </p:grpSpPr>
        <p:sp>
          <p:nvSpPr>
            <p:cNvPr name="TextBox 7" id="7"/>
            <p:cNvSpPr txBox="true"/>
            <p:nvPr/>
          </p:nvSpPr>
          <p:spPr>
            <a:xfrm rot="0">
              <a:off x="0" y="83055"/>
              <a:ext cx="18216323" cy="1515151"/>
            </a:xfrm>
            <a:prstGeom prst="rect">
              <a:avLst/>
            </a:prstGeom>
          </p:spPr>
          <p:txBody>
            <a:bodyPr anchor="t" rtlCol="false" tIns="0" lIns="0" bIns="0" rIns="0">
              <a:spAutoFit/>
            </a:bodyPr>
            <a:lstStyle/>
            <a:p>
              <a:pPr algn="ctr">
                <a:lnSpc>
                  <a:spcPts val="8637"/>
                </a:lnSpc>
              </a:pPr>
              <a:r>
                <a:rPr lang="en-US" sz="7851">
                  <a:solidFill>
                    <a:srgbClr val="2B2B2B"/>
                  </a:solidFill>
                  <a:latin typeface="Cinzel"/>
                  <a:ea typeface="Cinzel"/>
                  <a:cs typeface="Cinzel"/>
                  <a:sym typeface="Cinzel"/>
                </a:rPr>
                <a:t>Adventure Globe</a:t>
              </a:r>
            </a:p>
          </p:txBody>
        </p:sp>
        <p:sp>
          <p:nvSpPr>
            <p:cNvPr name="TextBox 8" id="8"/>
            <p:cNvSpPr txBox="true"/>
            <p:nvPr/>
          </p:nvSpPr>
          <p:spPr>
            <a:xfrm rot="0">
              <a:off x="0" y="2030059"/>
              <a:ext cx="18216323" cy="602571"/>
            </a:xfrm>
            <a:prstGeom prst="rect">
              <a:avLst/>
            </a:prstGeom>
          </p:spPr>
          <p:txBody>
            <a:bodyPr anchor="t" rtlCol="false" tIns="0" lIns="0" bIns="0" rIns="0">
              <a:spAutoFit/>
            </a:bodyPr>
            <a:lstStyle/>
            <a:p>
              <a:pPr algn="ctr">
                <a:lnSpc>
                  <a:spcPts val="3853"/>
                </a:lnSpc>
                <a:spcBef>
                  <a:spcPct val="0"/>
                </a:spcBef>
              </a:pPr>
              <a:r>
                <a:rPr lang="en-US" sz="2752">
                  <a:solidFill>
                    <a:srgbClr val="2B2B2B"/>
                  </a:solidFill>
                  <a:latin typeface="Cinzel"/>
                  <a:ea typeface="Cinzel"/>
                  <a:cs typeface="Cinzel"/>
                  <a:sym typeface="Cinzel"/>
                </a:rPr>
                <a:t>Gear Up for an Active Life, Anywhere on Earth</a:t>
              </a:r>
            </a:p>
          </p:txBody>
        </p:sp>
      </p:grpSp>
      <p:grpSp>
        <p:nvGrpSpPr>
          <p:cNvPr name="Group 9" id="9"/>
          <p:cNvGrpSpPr/>
          <p:nvPr/>
        </p:nvGrpSpPr>
        <p:grpSpPr>
          <a:xfrm rot="0">
            <a:off x="6456697" y="8748413"/>
            <a:ext cx="5622235" cy="1019775"/>
            <a:chOff x="0" y="0"/>
            <a:chExt cx="7496314" cy="1359700"/>
          </a:xfrm>
        </p:grpSpPr>
        <p:sp>
          <p:nvSpPr>
            <p:cNvPr name="TextBox 10" id="10"/>
            <p:cNvSpPr txBox="true"/>
            <p:nvPr/>
          </p:nvSpPr>
          <p:spPr>
            <a:xfrm rot="0">
              <a:off x="0" y="-9525"/>
              <a:ext cx="7496314" cy="260643"/>
            </a:xfrm>
            <a:prstGeom prst="rect">
              <a:avLst/>
            </a:prstGeom>
          </p:spPr>
          <p:txBody>
            <a:bodyPr anchor="t" rtlCol="false" tIns="0" lIns="0" bIns="0" rIns="0">
              <a:spAutoFit/>
            </a:bodyPr>
            <a:lstStyle/>
            <a:p>
              <a:pPr algn="ctr">
                <a:lnSpc>
                  <a:spcPts val="1577"/>
                </a:lnSpc>
              </a:pPr>
              <a:r>
                <a:rPr lang="en-US" sz="1293" spc="169">
                  <a:solidFill>
                    <a:srgbClr val="000000"/>
                  </a:solidFill>
                  <a:latin typeface="Montserrat Light"/>
                  <a:ea typeface="Montserrat Light"/>
                  <a:cs typeface="Montserrat Light"/>
                  <a:sym typeface="Montserrat Light"/>
                </a:rPr>
                <a:t>BY</a:t>
              </a:r>
            </a:p>
          </p:txBody>
        </p:sp>
        <p:sp>
          <p:nvSpPr>
            <p:cNvPr name="TextBox 11" id="11"/>
            <p:cNvSpPr txBox="true"/>
            <p:nvPr/>
          </p:nvSpPr>
          <p:spPr>
            <a:xfrm rot="0">
              <a:off x="0" y="748025"/>
              <a:ext cx="7496314" cy="611674"/>
            </a:xfrm>
            <a:prstGeom prst="rect">
              <a:avLst/>
            </a:prstGeom>
          </p:spPr>
          <p:txBody>
            <a:bodyPr anchor="t" rtlCol="false" tIns="0" lIns="0" bIns="0" rIns="0">
              <a:spAutoFit/>
            </a:bodyPr>
            <a:lstStyle/>
            <a:p>
              <a:pPr algn="ctr">
                <a:lnSpc>
                  <a:spcPts val="3584"/>
                </a:lnSpc>
              </a:pPr>
              <a:r>
                <a:rPr lang="en-US" sz="3200">
                  <a:solidFill>
                    <a:srgbClr val="000000"/>
                  </a:solidFill>
                  <a:latin typeface="Cinzel"/>
                  <a:ea typeface="Cinzel"/>
                  <a:cs typeface="Cinzel"/>
                  <a:sym typeface="Cinzel"/>
                </a:rPr>
                <a:t>Amir</a:t>
              </a:r>
            </a:p>
          </p:txBody>
        </p:sp>
      </p:grpSp>
      <p:sp>
        <p:nvSpPr>
          <p:cNvPr name="TextBox 12" id="12"/>
          <p:cNvSpPr txBox="true"/>
          <p:nvPr/>
        </p:nvSpPr>
        <p:spPr>
          <a:xfrm rot="0">
            <a:off x="4522152" y="7475983"/>
            <a:ext cx="9491324" cy="774254"/>
          </a:xfrm>
          <a:prstGeom prst="rect">
            <a:avLst/>
          </a:prstGeom>
        </p:spPr>
        <p:txBody>
          <a:bodyPr anchor="t" rtlCol="false" tIns="0" lIns="0" bIns="0" rIns="0">
            <a:spAutoFit/>
          </a:bodyPr>
          <a:lstStyle/>
          <a:p>
            <a:pPr algn="ctr">
              <a:lnSpc>
                <a:spcPts val="6011"/>
              </a:lnSpc>
            </a:pPr>
            <a:r>
              <a:rPr lang="en-US" sz="5464" b="true">
                <a:solidFill>
                  <a:srgbClr val="2B2B2B"/>
                </a:solidFill>
                <a:latin typeface="Cinzel Bold"/>
                <a:ea typeface="Cinzel Bold"/>
                <a:cs typeface="Cinzel Bold"/>
                <a:sym typeface="Cinzel Bold"/>
              </a:rPr>
              <a:t>Performance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Freeform 4" id="4"/>
          <p:cNvSpPr/>
          <p:nvPr/>
        </p:nvSpPr>
        <p:spPr>
          <a:xfrm flipH="false" flipV="false" rot="0">
            <a:off x="14916457" y="6873987"/>
            <a:ext cx="3404480" cy="3413013"/>
          </a:xfrm>
          <a:custGeom>
            <a:avLst/>
            <a:gdLst/>
            <a:ahLst/>
            <a:cxnLst/>
            <a:rect r="r" b="b" t="t" l="l"/>
            <a:pathLst>
              <a:path h="3413013" w="3404480">
                <a:moveTo>
                  <a:pt x="0" y="0"/>
                </a:moveTo>
                <a:lnTo>
                  <a:pt x="3404480" y="0"/>
                </a:lnTo>
                <a:lnTo>
                  <a:pt x="3404480" y="3413013"/>
                </a:lnTo>
                <a:lnTo>
                  <a:pt x="0" y="3413013"/>
                </a:lnTo>
                <a:lnTo>
                  <a:pt x="0" y="0"/>
                </a:lnTo>
                <a:close/>
              </a:path>
            </a:pathLst>
          </a:custGeom>
          <a:blipFill>
            <a:blip r:embed="rId4"/>
            <a:stretch>
              <a:fillRect l="0" t="0" r="0" b="0"/>
            </a:stretch>
          </a:blipFill>
        </p:spPr>
      </p:sp>
      <p:sp>
        <p:nvSpPr>
          <p:cNvPr name="TextBox 5" id="5"/>
          <p:cNvSpPr txBox="true"/>
          <p:nvPr/>
        </p:nvSpPr>
        <p:spPr>
          <a:xfrm rot="0">
            <a:off x="1024791" y="752734"/>
            <a:ext cx="2705993" cy="8362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Agrandir"/>
                <a:ea typeface="Agrandir"/>
                <a:cs typeface="Agrandir"/>
                <a:sym typeface="Agrandir"/>
              </a:rPr>
              <a:t>Challenges</a:t>
            </a:r>
          </a:p>
        </p:txBody>
      </p:sp>
      <p:sp>
        <p:nvSpPr>
          <p:cNvPr name="TextBox 6" id="6"/>
          <p:cNvSpPr txBox="true"/>
          <p:nvPr/>
        </p:nvSpPr>
        <p:spPr>
          <a:xfrm rot="0">
            <a:off x="1024791" y="1759860"/>
            <a:ext cx="14841936" cy="221361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Annual growth rate is 5% which is considered modest in a fast-moving e-commerce market.</a:t>
            </a:r>
          </a:p>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A profit margin of 9% suggests there is limited room for profit per transaction. If costs increase, this margin could become tighter.</a:t>
            </a:r>
          </a:p>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The business is relying too heavily on existing customers which is 63%, business could face stagnation</a:t>
            </a:r>
          </a:p>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Average Purchase Value of $644 indicate reliance on high-value purchases, as major customers falls in $500 bucket</a:t>
            </a:r>
          </a:p>
        </p:txBody>
      </p:sp>
      <p:sp>
        <p:nvSpPr>
          <p:cNvPr name="TextBox 7" id="7"/>
          <p:cNvSpPr txBox="true"/>
          <p:nvPr/>
        </p:nvSpPr>
        <p:spPr>
          <a:xfrm rot="0">
            <a:off x="1028700" y="4568997"/>
            <a:ext cx="3641378" cy="836235"/>
          </a:xfrm>
          <a:prstGeom prst="rect">
            <a:avLst/>
          </a:prstGeom>
        </p:spPr>
        <p:txBody>
          <a:bodyPr anchor="t" rtlCol="false" tIns="0" lIns="0" bIns="0" rIns="0">
            <a:spAutoFit/>
          </a:bodyPr>
          <a:lstStyle/>
          <a:p>
            <a:pPr algn="ctr">
              <a:lnSpc>
                <a:spcPts val="5883"/>
              </a:lnSpc>
              <a:spcBef>
                <a:spcPct val="0"/>
              </a:spcBef>
            </a:pPr>
            <a:r>
              <a:rPr lang="en-US" sz="4202">
                <a:solidFill>
                  <a:srgbClr val="000000"/>
                </a:solidFill>
                <a:latin typeface="Agrandir"/>
                <a:ea typeface="Agrandir"/>
                <a:cs typeface="Agrandir"/>
                <a:sym typeface="Agrandir"/>
              </a:rPr>
              <a:t>Opportunities </a:t>
            </a:r>
          </a:p>
        </p:txBody>
      </p:sp>
      <p:sp>
        <p:nvSpPr>
          <p:cNvPr name="TextBox 8" id="8"/>
          <p:cNvSpPr txBox="true"/>
          <p:nvPr/>
        </p:nvSpPr>
        <p:spPr>
          <a:xfrm rot="0">
            <a:off x="1028700" y="5748132"/>
            <a:ext cx="14838027" cy="18421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High repeat purchase rate indicates strong foundation of loyal customers</a:t>
            </a:r>
          </a:p>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The business already has a high Average Purchase Value $644 indicating customers are willing to spend on our portal</a:t>
            </a:r>
          </a:p>
          <a:p>
            <a:pPr algn="just" marL="453390" indent="-226695" lvl="1">
              <a:lnSpc>
                <a:spcPts val="2940"/>
              </a:lnSpc>
              <a:buFont typeface="Arial"/>
              <a:buChar char="•"/>
            </a:pPr>
            <a:r>
              <a:rPr lang="en-US" sz="2100">
                <a:solidFill>
                  <a:srgbClr val="000000"/>
                </a:solidFill>
                <a:latin typeface="Canva Sans"/>
                <a:ea typeface="Canva Sans"/>
                <a:cs typeface="Canva Sans"/>
                <a:sym typeface="Canva Sans"/>
              </a:rPr>
              <a:t>Low sales during November and December presents an opportunity to enhance revenue by promoting winter activity items and Christmas festivity products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1937608" y="-891886"/>
            <a:ext cx="8406706" cy="12070771"/>
            <a:chOff x="0" y="0"/>
            <a:chExt cx="4137660" cy="5941060"/>
          </a:xfrm>
        </p:grpSpPr>
        <p:sp>
          <p:nvSpPr>
            <p:cNvPr name="Freeform 3" id="3"/>
            <p:cNvSpPr/>
            <p:nvPr/>
          </p:nvSpPr>
          <p:spPr>
            <a:xfrm flipH="false" flipV="false" rot="0">
              <a:off x="-350520" y="-288290"/>
              <a:ext cx="4956810" cy="6334760"/>
            </a:xfrm>
            <a:custGeom>
              <a:avLst/>
              <a:gdLst/>
              <a:ahLst/>
              <a:cxnLst/>
              <a:rect r="r" b="b" t="t" l="l"/>
              <a:pathLst>
                <a:path h="6334760" w="4956810">
                  <a:moveTo>
                    <a:pt x="762000" y="824230"/>
                  </a:moveTo>
                  <a:cubicBezTo>
                    <a:pt x="1517650" y="146050"/>
                    <a:pt x="2913380" y="0"/>
                    <a:pt x="3416300" y="1047750"/>
                  </a:cubicBezTo>
                  <a:cubicBezTo>
                    <a:pt x="3614420" y="1484630"/>
                    <a:pt x="3507740" y="1979930"/>
                    <a:pt x="3566160" y="2440940"/>
                  </a:cubicBezTo>
                  <a:cubicBezTo>
                    <a:pt x="3647440" y="3079750"/>
                    <a:pt x="4140200" y="3562350"/>
                    <a:pt x="4362450" y="4147820"/>
                  </a:cubicBezTo>
                  <a:cubicBezTo>
                    <a:pt x="4956810" y="5591810"/>
                    <a:pt x="3315970" y="6334760"/>
                    <a:pt x="2122170" y="6216650"/>
                  </a:cubicBezTo>
                  <a:cubicBezTo>
                    <a:pt x="1496060" y="6215380"/>
                    <a:pt x="762000" y="6047740"/>
                    <a:pt x="467360" y="5431790"/>
                  </a:cubicBezTo>
                  <a:cubicBezTo>
                    <a:pt x="166370" y="4765040"/>
                    <a:pt x="539750" y="4028440"/>
                    <a:pt x="553720" y="3336290"/>
                  </a:cubicBezTo>
                  <a:cubicBezTo>
                    <a:pt x="571500" y="2500630"/>
                    <a:pt x="0" y="1489710"/>
                    <a:pt x="762000" y="824230"/>
                  </a:cubicBezTo>
                  <a:close/>
                </a:path>
              </a:pathLst>
            </a:custGeom>
            <a:blipFill>
              <a:blip r:embed="rId2"/>
              <a:stretch>
                <a:fillRect l="-21782" t="0" r="-21782" b="0"/>
              </a:stretch>
            </a:blipFill>
          </p:spPr>
        </p:sp>
      </p:grpSp>
      <p:pic>
        <p:nvPicPr>
          <p:cNvPr name="Picture 4" id="4"/>
          <p:cNvPicPr>
            <a:picLocks noChangeAspect="true"/>
          </p:cNvPicPr>
          <p:nvPr/>
        </p:nvPicPr>
        <p:blipFill>
          <a:blip r:embed="rId3"/>
          <a:srcRect l="0" t="0" r="0" b="0"/>
          <a:stretch>
            <a:fillRect/>
          </a:stretch>
        </p:blipFill>
        <p:spPr>
          <a:xfrm flipH="false" flipV="false" rot="3153937">
            <a:off x="-4279878" y="-585350"/>
            <a:ext cx="6402203" cy="5875737"/>
          </a:xfrm>
          <a:prstGeom prst="rect">
            <a:avLst/>
          </a:prstGeom>
        </p:spPr>
      </p:pic>
      <p:sp>
        <p:nvSpPr>
          <p:cNvPr name="TextBox 5" id="5"/>
          <p:cNvSpPr txBox="true"/>
          <p:nvPr/>
        </p:nvSpPr>
        <p:spPr>
          <a:xfrm rot="0">
            <a:off x="867894" y="2247743"/>
            <a:ext cx="10103807" cy="62972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2B2B2B"/>
                </a:solidFill>
                <a:latin typeface="Agrandir"/>
                <a:ea typeface="Agrandir"/>
                <a:cs typeface="Agrandir"/>
                <a:sym typeface="Agrandir"/>
              </a:rPr>
              <a:t>Implement loyalty programs, subscription models, and personalised marketing for repeat customers.</a:t>
            </a:r>
          </a:p>
          <a:p>
            <a:pPr algn="l">
              <a:lnSpc>
                <a:spcPts val="3079"/>
              </a:lnSpc>
            </a:pPr>
          </a:p>
          <a:p>
            <a:pPr algn="l" marL="474979" indent="-237490" lvl="1">
              <a:lnSpc>
                <a:spcPts val="3079"/>
              </a:lnSpc>
              <a:buFont typeface="Arial"/>
              <a:buChar char="•"/>
            </a:pPr>
            <a:r>
              <a:rPr lang="en-US" sz="2199">
                <a:solidFill>
                  <a:srgbClr val="2B2B2B"/>
                </a:solidFill>
                <a:latin typeface="Agrandir"/>
                <a:ea typeface="Agrandir"/>
                <a:cs typeface="Agrandir"/>
                <a:sym typeface="Agrandir"/>
              </a:rPr>
              <a:t>The profit margin is currently at 9%, which indicates room for improvement, renegotiating supplier contracts, optimising logistics, or reducing operational inefficiencies may improve margins.</a:t>
            </a:r>
          </a:p>
          <a:p>
            <a:pPr algn="l">
              <a:lnSpc>
                <a:spcPts val="3079"/>
              </a:lnSpc>
            </a:pPr>
          </a:p>
          <a:p>
            <a:pPr algn="l" marL="474979" indent="-237490" lvl="1">
              <a:lnSpc>
                <a:spcPts val="3079"/>
              </a:lnSpc>
              <a:buFont typeface="Arial"/>
              <a:buChar char="•"/>
            </a:pPr>
            <a:r>
              <a:rPr lang="en-US" sz="2199">
                <a:solidFill>
                  <a:srgbClr val="2B2B2B"/>
                </a:solidFill>
                <a:latin typeface="Agrandir"/>
                <a:ea typeface="Agrandir"/>
                <a:cs typeface="Agrandir"/>
                <a:sym typeface="Agrandir"/>
              </a:rPr>
              <a:t>Average purchase frequency rate of 2.37, consider investing in customer acquisition strategies like target advertising and influencer partnerships.</a:t>
            </a:r>
          </a:p>
          <a:p>
            <a:pPr algn="l">
              <a:lnSpc>
                <a:spcPts val="3079"/>
              </a:lnSpc>
            </a:pPr>
          </a:p>
          <a:p>
            <a:pPr algn="l" marL="474979" indent="-237490" lvl="1">
              <a:lnSpc>
                <a:spcPts val="3079"/>
              </a:lnSpc>
              <a:buFont typeface="Arial"/>
              <a:buChar char="•"/>
            </a:pPr>
            <a:r>
              <a:rPr lang="en-US" sz="2199">
                <a:solidFill>
                  <a:srgbClr val="2B2B2B"/>
                </a:solidFill>
                <a:latin typeface="Agrandir"/>
                <a:ea typeface="Agrandir"/>
                <a:cs typeface="Agrandir"/>
                <a:sym typeface="Agrandir"/>
              </a:rPr>
              <a:t>With</a:t>
            </a:r>
            <a:r>
              <a:rPr lang="en-US" sz="2199">
                <a:solidFill>
                  <a:srgbClr val="2B2B2B"/>
                </a:solidFill>
                <a:latin typeface="Agrandir"/>
                <a:ea typeface="Agrandir"/>
                <a:cs typeface="Agrandir"/>
                <a:sym typeface="Agrandir"/>
              </a:rPr>
              <a:t> yearly growth rate of 5%, We can consider expanding into new markets or regions to drive faster growth.</a:t>
            </a:r>
          </a:p>
          <a:p>
            <a:pPr algn="l">
              <a:lnSpc>
                <a:spcPts val="3079"/>
              </a:lnSpc>
            </a:pPr>
          </a:p>
          <a:p>
            <a:pPr algn="l" marL="474979" indent="-237490" lvl="1">
              <a:lnSpc>
                <a:spcPts val="3079"/>
              </a:lnSpc>
              <a:buFont typeface="Arial"/>
              <a:buChar char="•"/>
            </a:pPr>
            <a:r>
              <a:rPr lang="en-US" sz="2199">
                <a:solidFill>
                  <a:srgbClr val="2B2B2B"/>
                </a:solidFill>
                <a:latin typeface="Agrandir"/>
                <a:ea typeface="Agrandir"/>
                <a:cs typeface="Agrandir"/>
                <a:sym typeface="Agrandir"/>
              </a:rPr>
              <a:t>Introduce sustainable operational improvements that emphasises sustainability to attract new customers </a:t>
            </a:r>
          </a:p>
          <a:p>
            <a:pPr algn="l">
              <a:lnSpc>
                <a:spcPts val="3079"/>
              </a:lnSpc>
              <a:spcBef>
                <a:spcPct val="0"/>
              </a:spcBef>
            </a:pPr>
          </a:p>
        </p:txBody>
      </p:sp>
      <p:sp>
        <p:nvSpPr>
          <p:cNvPr name="TextBox 6" id="6"/>
          <p:cNvSpPr txBox="true"/>
          <p:nvPr/>
        </p:nvSpPr>
        <p:spPr>
          <a:xfrm rot="0">
            <a:off x="1028700" y="885825"/>
            <a:ext cx="8614880" cy="90487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2B2B2B"/>
                </a:solidFill>
                <a:latin typeface="Agrandir"/>
                <a:ea typeface="Agrandir"/>
                <a:cs typeface="Agrandir"/>
                <a:sym typeface="Agrandir"/>
              </a:rPr>
              <a:t>Recommendations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2868523" y="2438918"/>
            <a:ext cx="10541077" cy="105224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
        <p:nvSpPr>
          <p:cNvPr name="Freeform 4" id="4"/>
          <p:cNvSpPr/>
          <p:nvPr/>
        </p:nvSpPr>
        <p:spPr>
          <a:xfrm flipH="false" flipV="false" rot="0">
            <a:off x="6968680" y="1028700"/>
            <a:ext cx="5250905" cy="4114800"/>
          </a:xfrm>
          <a:custGeom>
            <a:avLst/>
            <a:gdLst/>
            <a:ahLst/>
            <a:cxnLst/>
            <a:rect r="r" b="b" t="t" l="l"/>
            <a:pathLst>
              <a:path h="4114800" w="5250905">
                <a:moveTo>
                  <a:pt x="0" y="0"/>
                </a:moveTo>
                <a:lnTo>
                  <a:pt x="5250905" y="0"/>
                </a:lnTo>
                <a:lnTo>
                  <a:pt x="525090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98499" y="3508747"/>
            <a:ext cx="1760801" cy="5749553"/>
          </a:xfrm>
          <a:custGeom>
            <a:avLst/>
            <a:gdLst/>
            <a:ahLst/>
            <a:cxnLst/>
            <a:rect r="r" b="b" t="t" l="l"/>
            <a:pathLst>
              <a:path h="5749553" w="1760801">
                <a:moveTo>
                  <a:pt x="0" y="0"/>
                </a:moveTo>
                <a:lnTo>
                  <a:pt x="1760801" y="0"/>
                </a:lnTo>
                <a:lnTo>
                  <a:pt x="1760801" y="5749553"/>
                </a:lnTo>
                <a:lnTo>
                  <a:pt x="0" y="5749553"/>
                </a:lnTo>
                <a:lnTo>
                  <a:pt x="0" y="0"/>
                </a:lnTo>
                <a:close/>
              </a:path>
            </a:pathLst>
          </a:custGeom>
          <a:blipFill>
            <a:blip r:embed="rId6"/>
            <a:stretch>
              <a:fillRect l="0" t="0" r="0" b="0"/>
            </a:stretch>
          </a:blipFill>
        </p:spPr>
      </p:sp>
      <p:sp>
        <p:nvSpPr>
          <p:cNvPr name="TextBox 6" id="6"/>
          <p:cNvSpPr txBox="true"/>
          <p:nvPr/>
        </p:nvSpPr>
        <p:spPr>
          <a:xfrm rot="0">
            <a:off x="9353180" y="7607446"/>
            <a:ext cx="481905" cy="5810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grandir"/>
                <a:ea typeface="Agrandir"/>
                <a:cs typeface="Agrandir"/>
                <a:sym typeface="Agrandir"/>
              </a:rPr>
              <a:t>BY</a:t>
            </a:r>
          </a:p>
        </p:txBody>
      </p:sp>
      <p:sp>
        <p:nvSpPr>
          <p:cNvPr name="TextBox 7" id="7"/>
          <p:cNvSpPr txBox="true"/>
          <p:nvPr/>
        </p:nvSpPr>
        <p:spPr>
          <a:xfrm rot="0">
            <a:off x="6572520" y="8828548"/>
            <a:ext cx="6043226" cy="897604"/>
          </a:xfrm>
          <a:prstGeom prst="rect">
            <a:avLst/>
          </a:prstGeom>
        </p:spPr>
        <p:txBody>
          <a:bodyPr anchor="t" rtlCol="false" tIns="0" lIns="0" bIns="0" rIns="0">
            <a:spAutoFit/>
          </a:bodyPr>
          <a:lstStyle/>
          <a:p>
            <a:pPr algn="ctr">
              <a:lnSpc>
                <a:spcPts val="6919"/>
              </a:lnSpc>
            </a:pPr>
            <a:r>
              <a:rPr lang="en-US" sz="6178">
                <a:solidFill>
                  <a:srgbClr val="000000"/>
                </a:solidFill>
                <a:latin typeface="Playlist Script"/>
                <a:ea typeface="Playlist Script"/>
                <a:cs typeface="Playlist Script"/>
                <a:sym typeface="Playlist Script"/>
              </a:rPr>
              <a:t>Amir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Freeform 4" id="4"/>
          <p:cNvSpPr/>
          <p:nvPr/>
        </p:nvSpPr>
        <p:spPr>
          <a:xfrm flipH="false" flipV="false" rot="0">
            <a:off x="820666" y="5964962"/>
            <a:ext cx="16646669" cy="4739677"/>
          </a:xfrm>
          <a:custGeom>
            <a:avLst/>
            <a:gdLst/>
            <a:ahLst/>
            <a:cxnLst/>
            <a:rect r="r" b="b" t="t" l="l"/>
            <a:pathLst>
              <a:path h="4739677" w="16646669">
                <a:moveTo>
                  <a:pt x="0" y="0"/>
                </a:moveTo>
                <a:lnTo>
                  <a:pt x="16646668" y="0"/>
                </a:lnTo>
                <a:lnTo>
                  <a:pt x="16646668" y="4739677"/>
                </a:lnTo>
                <a:lnTo>
                  <a:pt x="0" y="4739677"/>
                </a:lnTo>
                <a:lnTo>
                  <a:pt x="0" y="0"/>
                </a:lnTo>
                <a:close/>
              </a:path>
            </a:pathLst>
          </a:custGeom>
          <a:blipFill>
            <a:blip r:embed="rId4"/>
            <a:stretch>
              <a:fillRect l="0" t="-136563" r="0" b="-114655"/>
            </a:stretch>
          </a:blipFill>
        </p:spPr>
      </p:sp>
      <p:sp>
        <p:nvSpPr>
          <p:cNvPr name="Freeform 5" id="5"/>
          <p:cNvSpPr/>
          <p:nvPr/>
        </p:nvSpPr>
        <p:spPr>
          <a:xfrm flipH="false" flipV="false" rot="0">
            <a:off x="3620823" y="501997"/>
            <a:ext cx="1095225" cy="1053407"/>
          </a:xfrm>
          <a:custGeom>
            <a:avLst/>
            <a:gdLst/>
            <a:ahLst/>
            <a:cxnLst/>
            <a:rect r="r" b="b" t="t" l="l"/>
            <a:pathLst>
              <a:path h="1053407" w="1095225">
                <a:moveTo>
                  <a:pt x="0" y="0"/>
                </a:moveTo>
                <a:lnTo>
                  <a:pt x="1095224" y="0"/>
                </a:lnTo>
                <a:lnTo>
                  <a:pt x="1095224" y="1053406"/>
                </a:lnTo>
                <a:lnTo>
                  <a:pt x="0" y="1053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20666" y="773437"/>
            <a:ext cx="16646669" cy="4805680"/>
            <a:chOff x="0" y="0"/>
            <a:chExt cx="22195558" cy="6407574"/>
          </a:xfrm>
        </p:grpSpPr>
        <p:sp>
          <p:nvSpPr>
            <p:cNvPr name="TextBox 7" id="7"/>
            <p:cNvSpPr txBox="true"/>
            <p:nvPr/>
          </p:nvSpPr>
          <p:spPr>
            <a:xfrm rot="0">
              <a:off x="0" y="-142875"/>
              <a:ext cx="22195558" cy="115887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2B2B2B"/>
                  </a:solidFill>
                  <a:latin typeface="Agrandir"/>
                  <a:ea typeface="Agrandir"/>
                  <a:cs typeface="Agrandir"/>
                  <a:sym typeface="Agrandir"/>
                </a:rPr>
                <a:t>About us</a:t>
              </a:r>
            </a:p>
          </p:txBody>
        </p:sp>
        <p:sp>
          <p:nvSpPr>
            <p:cNvPr name="TextBox 8" id="8"/>
            <p:cNvSpPr txBox="true"/>
            <p:nvPr/>
          </p:nvSpPr>
          <p:spPr>
            <a:xfrm rot="0">
              <a:off x="0" y="1536773"/>
              <a:ext cx="22195558" cy="4870801"/>
            </a:xfrm>
            <a:prstGeom prst="rect">
              <a:avLst/>
            </a:prstGeom>
          </p:spPr>
          <p:txBody>
            <a:bodyPr anchor="t" rtlCol="false" tIns="0" lIns="0" bIns="0" rIns="0">
              <a:spAutoFit/>
            </a:bodyPr>
            <a:lstStyle/>
            <a:p>
              <a:pPr algn="l">
                <a:lnSpc>
                  <a:spcPts val="4126"/>
                </a:lnSpc>
              </a:pPr>
              <a:r>
                <a:rPr lang="en-US" sz="2947" b="true">
                  <a:solidFill>
                    <a:srgbClr val="2B2B2B"/>
                  </a:solidFill>
                  <a:latin typeface="Agrandir Bold"/>
                  <a:ea typeface="Agrandir Bold"/>
                  <a:cs typeface="Agrandir Bold"/>
                  <a:sym typeface="Agrandir Bold"/>
                </a:rPr>
                <a:t>AdventureGlobe</a:t>
              </a:r>
              <a:r>
                <a:rPr lang="en-US" sz="2947">
                  <a:solidFill>
                    <a:srgbClr val="2B2B2B"/>
                  </a:solidFill>
                  <a:latin typeface="Agrandir"/>
                  <a:ea typeface="Agrandir"/>
                  <a:cs typeface="Agrandir"/>
                  <a:sym typeface="Agrandir"/>
                </a:rPr>
                <a:t> is a global e-commerce platform where people buy goods online. We offer a vast selection of products ranging from electronics, clothing, and home goods to books and toys, with a major focus on active lifestyles. Our specialized categories include sports, fitness, outdoor gear, and wellness items</a:t>
              </a:r>
            </a:p>
            <a:p>
              <a:pPr algn="l">
                <a:lnSpc>
                  <a:spcPts val="4126"/>
                </a:lnSpc>
              </a:pPr>
            </a:p>
            <a:p>
              <a:pPr algn="l" marL="0" indent="0" lvl="0">
                <a:lnSpc>
                  <a:spcPts val="4126"/>
                </a:lnSpc>
              </a:pPr>
              <a:r>
                <a:rPr lang="en-US" sz="2947">
                  <a:solidFill>
                    <a:srgbClr val="2B2B2B"/>
                  </a:solidFill>
                  <a:latin typeface="Agrandir"/>
                  <a:ea typeface="Agrandir"/>
                  <a:cs typeface="Agrandir"/>
                  <a:sym typeface="Agrandir"/>
                </a:rPr>
                <a:t>We cater to consumers and businesses in regions including North America, Europe, Asia, Latin America, and Africa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AutoShape 2" id="2"/>
          <p:cNvSpPr/>
          <p:nvPr/>
        </p:nvSpPr>
        <p:spPr>
          <a:xfrm>
            <a:off x="4255533" y="3273334"/>
            <a:ext cx="0" cy="9501720"/>
          </a:xfrm>
          <a:prstGeom prst="line">
            <a:avLst/>
          </a:prstGeom>
          <a:ln cap="flat" w="9525">
            <a:solidFill>
              <a:srgbClr val="2B2B2B"/>
            </a:solidFill>
            <a:prstDash val="solid"/>
            <a:headEnd type="none" len="sm" w="sm"/>
            <a:tailEnd type="none" len="sm" w="sm"/>
          </a:ln>
        </p:spPr>
      </p:sp>
      <p:sp>
        <p:nvSpPr>
          <p:cNvPr name="Freeform 3" id="3"/>
          <p:cNvSpPr/>
          <p:nvPr/>
        </p:nvSpPr>
        <p:spPr>
          <a:xfrm flipH="false" flipV="false" rot="0">
            <a:off x="3988024" y="3059280"/>
            <a:ext cx="535018" cy="428106"/>
          </a:xfrm>
          <a:custGeom>
            <a:avLst/>
            <a:gdLst/>
            <a:ahLst/>
            <a:cxnLst/>
            <a:rect r="r" b="b" t="t" l="l"/>
            <a:pathLst>
              <a:path h="428106" w="535018">
                <a:moveTo>
                  <a:pt x="0" y="0"/>
                </a:moveTo>
                <a:lnTo>
                  <a:pt x="535018" y="0"/>
                </a:lnTo>
                <a:lnTo>
                  <a:pt x="535018" y="428107"/>
                </a:lnTo>
                <a:lnTo>
                  <a:pt x="0" y="428107"/>
                </a:lnTo>
                <a:lnTo>
                  <a:pt x="0" y="0"/>
                </a:lnTo>
                <a:close/>
              </a:path>
            </a:pathLst>
          </a:custGeom>
          <a:blipFill>
            <a:blip r:embed="rId2">
              <a:extLst>
                <a:ext uri="{96DAC541-7B7A-43D3-8B79-37D633B846F1}">
                  <asvg:svgBlip xmlns:asvg="http://schemas.microsoft.com/office/drawing/2016/SVG/main" r:embed="rId3"/>
                </a:ext>
              </a:extLst>
            </a:blip>
            <a:stretch>
              <a:fillRect l="-83" t="0" r="-83" b="0"/>
            </a:stretch>
          </a:blipFill>
        </p:spPr>
      </p:sp>
      <p:sp>
        <p:nvSpPr>
          <p:cNvPr name="Freeform 4" id="4"/>
          <p:cNvSpPr/>
          <p:nvPr/>
        </p:nvSpPr>
        <p:spPr>
          <a:xfrm flipH="false" flipV="false" rot="0">
            <a:off x="3988024" y="4209399"/>
            <a:ext cx="535018" cy="428106"/>
          </a:xfrm>
          <a:custGeom>
            <a:avLst/>
            <a:gdLst/>
            <a:ahLst/>
            <a:cxnLst/>
            <a:rect r="r" b="b" t="t" l="l"/>
            <a:pathLst>
              <a:path h="428106" w="535018">
                <a:moveTo>
                  <a:pt x="0" y="0"/>
                </a:moveTo>
                <a:lnTo>
                  <a:pt x="535018" y="0"/>
                </a:lnTo>
                <a:lnTo>
                  <a:pt x="535018" y="428106"/>
                </a:lnTo>
                <a:lnTo>
                  <a:pt x="0" y="428106"/>
                </a:lnTo>
                <a:lnTo>
                  <a:pt x="0" y="0"/>
                </a:lnTo>
                <a:close/>
              </a:path>
            </a:pathLst>
          </a:custGeom>
          <a:blipFill>
            <a:blip r:embed="rId4">
              <a:extLst>
                <a:ext uri="{96DAC541-7B7A-43D3-8B79-37D633B846F1}">
                  <asvg:svgBlip xmlns:asvg="http://schemas.microsoft.com/office/drawing/2016/SVG/main" r:embed="rId5"/>
                </a:ext>
              </a:extLst>
            </a:blip>
            <a:stretch>
              <a:fillRect l="-83" t="0" r="-83" b="0"/>
            </a:stretch>
          </a:blipFill>
        </p:spPr>
      </p:sp>
      <p:sp>
        <p:nvSpPr>
          <p:cNvPr name="Freeform 5" id="5"/>
          <p:cNvSpPr/>
          <p:nvPr/>
        </p:nvSpPr>
        <p:spPr>
          <a:xfrm flipH="false" flipV="false" rot="0">
            <a:off x="3988024" y="5147928"/>
            <a:ext cx="535018" cy="428106"/>
          </a:xfrm>
          <a:custGeom>
            <a:avLst/>
            <a:gdLst/>
            <a:ahLst/>
            <a:cxnLst/>
            <a:rect r="r" b="b" t="t" l="l"/>
            <a:pathLst>
              <a:path h="428106" w="535018">
                <a:moveTo>
                  <a:pt x="0" y="0"/>
                </a:moveTo>
                <a:lnTo>
                  <a:pt x="535018" y="0"/>
                </a:lnTo>
                <a:lnTo>
                  <a:pt x="535018" y="428107"/>
                </a:lnTo>
                <a:lnTo>
                  <a:pt x="0" y="428107"/>
                </a:lnTo>
                <a:lnTo>
                  <a:pt x="0" y="0"/>
                </a:lnTo>
                <a:close/>
              </a:path>
            </a:pathLst>
          </a:custGeom>
          <a:blipFill>
            <a:blip r:embed="rId6">
              <a:extLst>
                <a:ext uri="{96DAC541-7B7A-43D3-8B79-37D633B846F1}">
                  <asvg:svgBlip xmlns:asvg="http://schemas.microsoft.com/office/drawing/2016/SVG/main" r:embed="rId7"/>
                </a:ext>
              </a:extLst>
            </a:blip>
            <a:stretch>
              <a:fillRect l="-83" t="0" r="-83" b="0"/>
            </a:stretch>
          </a:blipFill>
        </p:spPr>
      </p:sp>
      <p:sp>
        <p:nvSpPr>
          <p:cNvPr name="Freeform 6" id="6"/>
          <p:cNvSpPr/>
          <p:nvPr/>
        </p:nvSpPr>
        <p:spPr>
          <a:xfrm flipH="false" flipV="false" rot="0">
            <a:off x="4998955" y="2408637"/>
            <a:ext cx="8290090" cy="5906689"/>
          </a:xfrm>
          <a:custGeom>
            <a:avLst/>
            <a:gdLst/>
            <a:ahLst/>
            <a:cxnLst/>
            <a:rect r="r" b="b" t="t" l="l"/>
            <a:pathLst>
              <a:path h="5906689" w="8290090">
                <a:moveTo>
                  <a:pt x="0" y="0"/>
                </a:moveTo>
                <a:lnTo>
                  <a:pt x="8290090" y="0"/>
                </a:lnTo>
                <a:lnTo>
                  <a:pt x="8290090" y="5906689"/>
                </a:lnTo>
                <a:lnTo>
                  <a:pt x="0" y="5906689"/>
                </a:lnTo>
                <a:lnTo>
                  <a:pt x="0" y="0"/>
                </a:lnTo>
                <a:close/>
              </a:path>
            </a:pathLst>
          </a:custGeom>
          <a:blipFill>
            <a:blip r:embed="rId8"/>
            <a:stretch>
              <a:fillRect l="0" t="0" r="0" b="0"/>
            </a:stretch>
          </a:blipFill>
        </p:spPr>
      </p:sp>
      <p:sp>
        <p:nvSpPr>
          <p:cNvPr name="Freeform 7" id="7"/>
          <p:cNvSpPr/>
          <p:nvPr/>
        </p:nvSpPr>
        <p:spPr>
          <a:xfrm flipH="false" flipV="false" rot="0">
            <a:off x="15613374" y="6913998"/>
            <a:ext cx="2505097" cy="2774496"/>
          </a:xfrm>
          <a:custGeom>
            <a:avLst/>
            <a:gdLst/>
            <a:ahLst/>
            <a:cxnLst/>
            <a:rect r="r" b="b" t="t" l="l"/>
            <a:pathLst>
              <a:path h="2774496" w="2505097">
                <a:moveTo>
                  <a:pt x="0" y="0"/>
                </a:moveTo>
                <a:lnTo>
                  <a:pt x="2505098" y="0"/>
                </a:lnTo>
                <a:lnTo>
                  <a:pt x="2505098" y="2774496"/>
                </a:lnTo>
                <a:lnTo>
                  <a:pt x="0" y="2774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8" id="8"/>
          <p:cNvPicPr>
            <a:picLocks noChangeAspect="true"/>
          </p:cNvPicPr>
          <p:nvPr/>
        </p:nvPicPr>
        <p:blipFill>
          <a:blip r:embed="rId11">
            <a:alphaModFix amt="25000"/>
          </a:blip>
          <a:srcRect l="0" t="0" r="0" b="0"/>
          <a:stretch>
            <a:fillRect/>
          </a:stretch>
        </p:blipFill>
        <p:spPr>
          <a:xfrm flipH="false" flipV="false" rot="2292699">
            <a:off x="14025494" y="3504301"/>
            <a:ext cx="12361106" cy="12577588"/>
          </a:xfrm>
          <a:prstGeom prst="rect">
            <a:avLst/>
          </a:prstGeom>
        </p:spPr>
      </p:pic>
      <p:sp>
        <p:nvSpPr>
          <p:cNvPr name="Freeform 9" id="9"/>
          <p:cNvSpPr/>
          <p:nvPr/>
        </p:nvSpPr>
        <p:spPr>
          <a:xfrm flipH="false" flipV="false" rot="0">
            <a:off x="663684" y="2042104"/>
            <a:ext cx="3000063" cy="4114800"/>
          </a:xfrm>
          <a:custGeom>
            <a:avLst/>
            <a:gdLst/>
            <a:ahLst/>
            <a:cxnLst/>
            <a:rect r="r" b="b" t="t" l="l"/>
            <a:pathLst>
              <a:path h="4114800" w="3000063">
                <a:moveTo>
                  <a:pt x="0" y="0"/>
                </a:moveTo>
                <a:lnTo>
                  <a:pt x="3000063" y="0"/>
                </a:lnTo>
                <a:lnTo>
                  <a:pt x="300006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625701" y="3363562"/>
            <a:ext cx="2038046" cy="548004"/>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2B2B2B"/>
                </a:solidFill>
                <a:latin typeface="Agrandir Bold"/>
                <a:ea typeface="Agrandir Bold"/>
                <a:cs typeface="Agrandir Bold"/>
                <a:sym typeface="Agrandir Bold"/>
              </a:rPr>
              <a:t>Sales</a:t>
            </a:r>
          </a:p>
        </p:txBody>
      </p:sp>
      <p:sp>
        <p:nvSpPr>
          <p:cNvPr name="TextBox 11" id="11"/>
          <p:cNvSpPr txBox="true"/>
          <p:nvPr/>
        </p:nvSpPr>
        <p:spPr>
          <a:xfrm rot="0">
            <a:off x="1473728" y="4299627"/>
            <a:ext cx="2038046" cy="548004"/>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2B2B2B"/>
                </a:solidFill>
                <a:latin typeface="Agrandir Bold"/>
                <a:ea typeface="Agrandir Bold"/>
                <a:cs typeface="Agrandir Bold"/>
                <a:sym typeface="Agrandir Bold"/>
              </a:rPr>
              <a:t>Orders</a:t>
            </a:r>
          </a:p>
        </p:txBody>
      </p:sp>
      <p:sp>
        <p:nvSpPr>
          <p:cNvPr name="TextBox 12" id="12"/>
          <p:cNvSpPr txBox="true"/>
          <p:nvPr/>
        </p:nvSpPr>
        <p:spPr>
          <a:xfrm rot="0">
            <a:off x="663684" y="251277"/>
            <a:ext cx="6555343" cy="90487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2B2B2B"/>
                </a:solidFill>
                <a:latin typeface="Agrandir"/>
                <a:ea typeface="Agrandir"/>
                <a:cs typeface="Agrandir"/>
                <a:sym typeface="Agrandir"/>
              </a:rPr>
              <a:t>Database</a:t>
            </a:r>
          </a:p>
        </p:txBody>
      </p:sp>
      <p:sp>
        <p:nvSpPr>
          <p:cNvPr name="TextBox 13" id="13"/>
          <p:cNvSpPr txBox="true"/>
          <p:nvPr/>
        </p:nvSpPr>
        <p:spPr>
          <a:xfrm rot="0">
            <a:off x="1115854" y="5238156"/>
            <a:ext cx="2243520" cy="548004"/>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2B2B2B"/>
                </a:solidFill>
                <a:latin typeface="Agrandir Bold"/>
                <a:ea typeface="Agrandir Bold"/>
                <a:cs typeface="Agrandir Bold"/>
                <a:sym typeface="Agrandir Bold"/>
              </a:rPr>
              <a:t>Customers</a:t>
            </a:r>
          </a:p>
        </p:txBody>
      </p:sp>
      <p:sp>
        <p:nvSpPr>
          <p:cNvPr name="TextBox 14" id="14"/>
          <p:cNvSpPr txBox="true"/>
          <p:nvPr/>
        </p:nvSpPr>
        <p:spPr>
          <a:xfrm rot="0">
            <a:off x="730266" y="1499052"/>
            <a:ext cx="17132943" cy="540385"/>
          </a:xfrm>
          <a:prstGeom prst="rect">
            <a:avLst/>
          </a:prstGeom>
        </p:spPr>
        <p:txBody>
          <a:bodyPr anchor="t" rtlCol="false" tIns="0" lIns="0" bIns="0" rIns="0">
            <a:spAutoFit/>
          </a:bodyPr>
          <a:lstStyle/>
          <a:p>
            <a:pPr algn="ctr" marL="0" indent="0" lvl="0">
              <a:lnSpc>
                <a:spcPts val="2239"/>
              </a:lnSpc>
              <a:spcBef>
                <a:spcPct val="0"/>
              </a:spcBef>
            </a:pPr>
            <a:r>
              <a:rPr lang="en-US" sz="1599">
                <a:solidFill>
                  <a:srgbClr val="000000"/>
                </a:solidFill>
                <a:latin typeface="Canva Sans"/>
                <a:ea typeface="Canva Sans"/>
                <a:cs typeface="Canva Sans"/>
                <a:sym typeface="Canva Sans"/>
              </a:rPr>
              <a:t>The Database has three different tables with the respective information of customers, sales and orders. We joined these tables to create our database with the relevant information required for the analysis.</a:t>
            </a:r>
          </a:p>
        </p:txBody>
      </p:sp>
      <p:sp>
        <p:nvSpPr>
          <p:cNvPr name="TextBox 15" id="15"/>
          <p:cNvSpPr txBox="true"/>
          <p:nvPr/>
        </p:nvSpPr>
        <p:spPr>
          <a:xfrm rot="0">
            <a:off x="4523042" y="8963026"/>
            <a:ext cx="8643629" cy="1104900"/>
          </a:xfrm>
          <a:prstGeom prst="rect">
            <a:avLst/>
          </a:prstGeom>
        </p:spPr>
        <p:txBody>
          <a:bodyPr anchor="t" rtlCol="false" tIns="0" lIns="0" bIns="0" rIns="0">
            <a:spAutoFit/>
          </a:bodyPr>
          <a:lstStyle/>
          <a:p>
            <a:pPr algn="just" marL="323850" indent="-161925" lvl="1">
              <a:lnSpc>
                <a:spcPts val="2100"/>
              </a:lnSpc>
              <a:buFont typeface="Arial"/>
              <a:buChar char="•"/>
            </a:pPr>
            <a:r>
              <a:rPr lang="en-US" sz="1500">
                <a:solidFill>
                  <a:srgbClr val="000000"/>
                </a:solidFill>
                <a:latin typeface="Agrandir"/>
                <a:ea typeface="Agrandir"/>
                <a:cs typeface="Agrandir"/>
                <a:sym typeface="Agrandir"/>
              </a:rPr>
              <a:t>What are our revenue and profits</a:t>
            </a:r>
          </a:p>
          <a:p>
            <a:pPr algn="just" marL="323850" indent="-161925" lvl="1">
              <a:lnSpc>
                <a:spcPts val="2100"/>
              </a:lnSpc>
              <a:buFont typeface="Arial"/>
              <a:buChar char="•"/>
            </a:pPr>
            <a:r>
              <a:rPr lang="en-US" sz="1500">
                <a:solidFill>
                  <a:srgbClr val="000000"/>
                </a:solidFill>
                <a:latin typeface="Agrandir"/>
                <a:ea typeface="Agrandir"/>
                <a:cs typeface="Agrandir"/>
                <a:sym typeface="Agrandir"/>
              </a:rPr>
              <a:t>Which Market is performing best</a:t>
            </a:r>
          </a:p>
          <a:p>
            <a:pPr algn="just" marL="323850" indent="-161925" lvl="1">
              <a:lnSpc>
                <a:spcPts val="2100"/>
              </a:lnSpc>
              <a:buFont typeface="Arial"/>
              <a:buChar char="•"/>
            </a:pPr>
            <a:r>
              <a:rPr lang="en-US" sz="1500">
                <a:solidFill>
                  <a:srgbClr val="000000"/>
                </a:solidFill>
                <a:latin typeface="Agrandir"/>
                <a:ea typeface="Agrandir"/>
                <a:cs typeface="Agrandir"/>
                <a:sym typeface="Agrandir"/>
              </a:rPr>
              <a:t>Which products brings most value</a:t>
            </a:r>
          </a:p>
          <a:p>
            <a:pPr algn="just" marL="323850" indent="-161925" lvl="1">
              <a:lnSpc>
                <a:spcPts val="2100"/>
              </a:lnSpc>
              <a:buFont typeface="Arial"/>
              <a:buChar char="•"/>
            </a:pPr>
            <a:r>
              <a:rPr lang="en-US" sz="1500">
                <a:solidFill>
                  <a:srgbClr val="000000"/>
                </a:solidFill>
                <a:latin typeface="Agrandir"/>
                <a:ea typeface="Agrandir"/>
                <a:cs typeface="Agrandir"/>
                <a:sym typeface="Agrandir"/>
              </a:rPr>
              <a:t>What kind of customers are ordering from our portal</a:t>
            </a:r>
          </a:p>
        </p:txBody>
      </p:sp>
      <p:sp>
        <p:nvSpPr>
          <p:cNvPr name="TextBox 16" id="16"/>
          <p:cNvSpPr txBox="true"/>
          <p:nvPr/>
        </p:nvSpPr>
        <p:spPr>
          <a:xfrm rot="0">
            <a:off x="1772717" y="9222230"/>
            <a:ext cx="2076896"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Hypothesis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4970937" y="175576"/>
            <a:ext cx="996039" cy="997853"/>
          </a:xfrm>
          <a:custGeom>
            <a:avLst/>
            <a:gdLst/>
            <a:ahLst/>
            <a:cxnLst/>
            <a:rect r="r" b="b" t="t" l="l"/>
            <a:pathLst>
              <a:path h="997853" w="996039">
                <a:moveTo>
                  <a:pt x="0" y="0"/>
                </a:moveTo>
                <a:lnTo>
                  <a:pt x="996039" y="0"/>
                </a:lnTo>
                <a:lnTo>
                  <a:pt x="996039" y="997853"/>
                </a:lnTo>
                <a:lnTo>
                  <a:pt x="0" y="99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82517" y="2039227"/>
            <a:ext cx="1680179" cy="1130303"/>
          </a:xfrm>
          <a:custGeom>
            <a:avLst/>
            <a:gdLst/>
            <a:ahLst/>
            <a:cxnLst/>
            <a:rect r="r" b="b" t="t" l="l"/>
            <a:pathLst>
              <a:path h="1130303" w="1680179">
                <a:moveTo>
                  <a:pt x="0" y="0"/>
                </a:moveTo>
                <a:lnTo>
                  <a:pt x="1680180" y="0"/>
                </a:lnTo>
                <a:lnTo>
                  <a:pt x="1680180" y="1130302"/>
                </a:lnTo>
                <a:lnTo>
                  <a:pt x="0" y="1130302"/>
                </a:lnTo>
                <a:lnTo>
                  <a:pt x="0" y="0"/>
                </a:lnTo>
                <a:close/>
              </a:path>
            </a:pathLst>
          </a:custGeom>
          <a:blipFill>
            <a:blip r:embed="rId4"/>
            <a:stretch>
              <a:fillRect l="0" t="0" r="0" b="0"/>
            </a:stretch>
          </a:blipFill>
        </p:spPr>
      </p:sp>
      <p:sp>
        <p:nvSpPr>
          <p:cNvPr name="Freeform 4" id="4"/>
          <p:cNvSpPr/>
          <p:nvPr/>
        </p:nvSpPr>
        <p:spPr>
          <a:xfrm flipH="false" flipV="false" rot="0">
            <a:off x="1487598" y="2174180"/>
            <a:ext cx="1068363" cy="1071219"/>
          </a:xfrm>
          <a:custGeom>
            <a:avLst/>
            <a:gdLst/>
            <a:ahLst/>
            <a:cxnLst/>
            <a:rect r="r" b="b" t="t" l="l"/>
            <a:pathLst>
              <a:path h="1071219" w="1068363">
                <a:moveTo>
                  <a:pt x="0" y="0"/>
                </a:moveTo>
                <a:lnTo>
                  <a:pt x="1068363" y="0"/>
                </a:lnTo>
                <a:lnTo>
                  <a:pt x="1068363" y="1071219"/>
                </a:lnTo>
                <a:lnTo>
                  <a:pt x="0" y="1071219"/>
                </a:lnTo>
                <a:lnTo>
                  <a:pt x="0" y="0"/>
                </a:lnTo>
                <a:close/>
              </a:path>
            </a:pathLst>
          </a:custGeom>
          <a:blipFill>
            <a:blip r:embed="rId5"/>
            <a:stretch>
              <a:fillRect l="0" t="0" r="0" b="0"/>
            </a:stretch>
          </a:blipFill>
        </p:spPr>
      </p:sp>
      <p:sp>
        <p:nvSpPr>
          <p:cNvPr name="Freeform 5" id="5"/>
          <p:cNvSpPr/>
          <p:nvPr/>
        </p:nvSpPr>
        <p:spPr>
          <a:xfrm flipH="false" flipV="false" rot="0">
            <a:off x="1487598" y="4378537"/>
            <a:ext cx="1696925" cy="1093844"/>
          </a:xfrm>
          <a:custGeom>
            <a:avLst/>
            <a:gdLst/>
            <a:ahLst/>
            <a:cxnLst/>
            <a:rect r="r" b="b" t="t" l="l"/>
            <a:pathLst>
              <a:path h="1093844" w="1696925">
                <a:moveTo>
                  <a:pt x="0" y="0"/>
                </a:moveTo>
                <a:lnTo>
                  <a:pt x="1696925" y="0"/>
                </a:lnTo>
                <a:lnTo>
                  <a:pt x="1696925" y="1093844"/>
                </a:lnTo>
                <a:lnTo>
                  <a:pt x="0" y="1093844"/>
                </a:lnTo>
                <a:lnTo>
                  <a:pt x="0" y="0"/>
                </a:lnTo>
                <a:close/>
              </a:path>
            </a:pathLst>
          </a:custGeom>
          <a:blipFill>
            <a:blip r:embed="rId6"/>
            <a:stretch>
              <a:fillRect l="-6794" t="0" r="-25772" b="0"/>
            </a:stretch>
          </a:blipFill>
        </p:spPr>
      </p:sp>
      <p:sp>
        <p:nvSpPr>
          <p:cNvPr name="Freeform 6" id="6"/>
          <p:cNvSpPr/>
          <p:nvPr/>
        </p:nvSpPr>
        <p:spPr>
          <a:xfrm flipH="false" flipV="false" rot="0">
            <a:off x="11190873" y="4026254"/>
            <a:ext cx="1181737" cy="1342883"/>
          </a:xfrm>
          <a:custGeom>
            <a:avLst/>
            <a:gdLst/>
            <a:ahLst/>
            <a:cxnLst/>
            <a:rect r="r" b="b" t="t" l="l"/>
            <a:pathLst>
              <a:path h="1342883" w="1181737">
                <a:moveTo>
                  <a:pt x="0" y="0"/>
                </a:moveTo>
                <a:lnTo>
                  <a:pt x="1181737" y="0"/>
                </a:lnTo>
                <a:lnTo>
                  <a:pt x="1181737" y="1342883"/>
                </a:lnTo>
                <a:lnTo>
                  <a:pt x="0" y="1342883"/>
                </a:lnTo>
                <a:lnTo>
                  <a:pt x="0" y="0"/>
                </a:lnTo>
                <a:close/>
              </a:path>
            </a:pathLst>
          </a:custGeom>
          <a:blipFill>
            <a:blip r:embed="rId7"/>
            <a:stretch>
              <a:fillRect l="0" t="0" r="0" b="0"/>
            </a:stretch>
          </a:blipFill>
        </p:spPr>
      </p:sp>
      <p:sp>
        <p:nvSpPr>
          <p:cNvPr name="TextBox 7" id="7"/>
          <p:cNvSpPr txBox="true"/>
          <p:nvPr/>
        </p:nvSpPr>
        <p:spPr>
          <a:xfrm rot="0">
            <a:off x="3782647" y="2107174"/>
            <a:ext cx="5289698" cy="1062355"/>
          </a:xfrm>
          <a:prstGeom prst="rect">
            <a:avLst/>
          </a:prstGeom>
        </p:spPr>
        <p:txBody>
          <a:bodyPr anchor="t" rtlCol="false" tIns="0" lIns="0" bIns="0" rIns="0">
            <a:spAutoFit/>
          </a:bodyPr>
          <a:lstStyle/>
          <a:p>
            <a:pPr algn="l">
              <a:lnSpc>
                <a:spcPts val="3919"/>
              </a:lnSpc>
            </a:pPr>
            <a:r>
              <a:rPr lang="en-US" sz="2799">
                <a:solidFill>
                  <a:srgbClr val="2B2B2B"/>
                </a:solidFill>
                <a:latin typeface="Agrandir"/>
                <a:ea typeface="Agrandir"/>
                <a:cs typeface="Agrandir"/>
                <a:sym typeface="Agrandir"/>
              </a:rPr>
              <a:t>D</a:t>
            </a:r>
            <a:r>
              <a:rPr lang="en-US" sz="2799">
                <a:solidFill>
                  <a:srgbClr val="2B2B2B"/>
                </a:solidFill>
                <a:latin typeface="Agrandir"/>
                <a:ea typeface="Agrandir"/>
                <a:cs typeface="Agrandir"/>
                <a:sym typeface="Agrandir"/>
              </a:rPr>
              <a:t>ataset spans a period of </a:t>
            </a:r>
            <a:r>
              <a:rPr lang="en-US" b="true" sz="2799">
                <a:solidFill>
                  <a:srgbClr val="2B2B2B"/>
                </a:solidFill>
                <a:latin typeface="Agrandir Bold"/>
                <a:ea typeface="Agrandir Bold"/>
                <a:cs typeface="Agrandir Bold"/>
                <a:sym typeface="Agrandir Bold"/>
              </a:rPr>
              <a:t>2</a:t>
            </a:r>
            <a:r>
              <a:rPr lang="en-US" sz="2799">
                <a:solidFill>
                  <a:srgbClr val="2B2B2B"/>
                </a:solidFill>
                <a:latin typeface="Agrandir"/>
                <a:ea typeface="Agrandir"/>
                <a:cs typeface="Agrandir"/>
                <a:sym typeface="Agrandir"/>
              </a:rPr>
              <a:t> years</a:t>
            </a:r>
          </a:p>
        </p:txBody>
      </p:sp>
      <p:sp>
        <p:nvSpPr>
          <p:cNvPr name="TextBox 8" id="8"/>
          <p:cNvSpPr txBox="true"/>
          <p:nvPr/>
        </p:nvSpPr>
        <p:spPr>
          <a:xfrm rot="0">
            <a:off x="1028700" y="150628"/>
            <a:ext cx="6555343" cy="90487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2B2B2B"/>
                </a:solidFill>
                <a:latin typeface="Agrandir"/>
                <a:ea typeface="Agrandir"/>
                <a:cs typeface="Agrandir"/>
                <a:sym typeface="Agrandir"/>
              </a:rPr>
              <a:t>About Data</a:t>
            </a:r>
          </a:p>
        </p:txBody>
      </p:sp>
      <p:sp>
        <p:nvSpPr>
          <p:cNvPr name="TextBox 9" id="9"/>
          <p:cNvSpPr txBox="true"/>
          <p:nvPr/>
        </p:nvSpPr>
        <p:spPr>
          <a:xfrm rot="0">
            <a:off x="13234222" y="2107174"/>
            <a:ext cx="4025078" cy="1062355"/>
          </a:xfrm>
          <a:prstGeom prst="rect">
            <a:avLst/>
          </a:prstGeom>
        </p:spPr>
        <p:txBody>
          <a:bodyPr anchor="t" rtlCol="false" tIns="0" lIns="0" bIns="0" rIns="0">
            <a:spAutoFit/>
          </a:bodyPr>
          <a:lstStyle/>
          <a:p>
            <a:pPr algn="l">
              <a:lnSpc>
                <a:spcPts val="3919"/>
              </a:lnSpc>
            </a:pPr>
            <a:r>
              <a:rPr lang="en-US" sz="2799">
                <a:solidFill>
                  <a:srgbClr val="2B2B2B"/>
                </a:solidFill>
                <a:latin typeface="Agrandir"/>
                <a:ea typeface="Agrandir"/>
                <a:cs typeface="Agrandir"/>
                <a:sym typeface="Agrandir"/>
              </a:rPr>
              <a:t>Total Orders: </a:t>
            </a:r>
          </a:p>
          <a:p>
            <a:pPr algn="l">
              <a:lnSpc>
                <a:spcPts val="3919"/>
              </a:lnSpc>
            </a:pPr>
            <a:r>
              <a:rPr lang="en-US" b="true" sz="2799">
                <a:solidFill>
                  <a:srgbClr val="2B2B2B"/>
                </a:solidFill>
                <a:latin typeface="Agrandir Bold"/>
                <a:ea typeface="Agrandir Bold"/>
                <a:cs typeface="Agrandir Bold"/>
                <a:sym typeface="Agrandir Bold"/>
              </a:rPr>
              <a:t>42K+</a:t>
            </a:r>
          </a:p>
        </p:txBody>
      </p:sp>
      <p:sp>
        <p:nvSpPr>
          <p:cNvPr name="TextBox 10" id="10"/>
          <p:cNvSpPr txBox="true"/>
          <p:nvPr/>
        </p:nvSpPr>
        <p:spPr>
          <a:xfrm rot="0">
            <a:off x="3782647" y="4441154"/>
            <a:ext cx="5306288" cy="1031228"/>
          </a:xfrm>
          <a:prstGeom prst="rect">
            <a:avLst/>
          </a:prstGeom>
        </p:spPr>
        <p:txBody>
          <a:bodyPr anchor="t" rtlCol="false" tIns="0" lIns="0" bIns="0" rIns="0">
            <a:spAutoFit/>
          </a:bodyPr>
          <a:lstStyle/>
          <a:p>
            <a:pPr algn="l">
              <a:lnSpc>
                <a:spcPts val="3922"/>
              </a:lnSpc>
            </a:pPr>
            <a:r>
              <a:rPr lang="en-US" sz="2801">
                <a:solidFill>
                  <a:srgbClr val="2B2B2B"/>
                </a:solidFill>
                <a:latin typeface="Agrandir"/>
                <a:ea typeface="Agrandir"/>
                <a:cs typeface="Agrandir"/>
                <a:sym typeface="Agrandir"/>
              </a:rPr>
              <a:t>Number of Customers:</a:t>
            </a:r>
          </a:p>
          <a:p>
            <a:pPr algn="l">
              <a:lnSpc>
                <a:spcPts val="3922"/>
              </a:lnSpc>
            </a:pPr>
            <a:r>
              <a:rPr lang="en-US" b="true" sz="2801">
                <a:solidFill>
                  <a:srgbClr val="2B2B2B"/>
                </a:solidFill>
                <a:latin typeface="Agrandir Bold"/>
                <a:ea typeface="Agrandir Bold"/>
                <a:cs typeface="Agrandir Bold"/>
                <a:sym typeface="Agrandir Bold"/>
              </a:rPr>
              <a:t>18000</a:t>
            </a:r>
          </a:p>
        </p:txBody>
      </p:sp>
      <p:sp>
        <p:nvSpPr>
          <p:cNvPr name="TextBox 11" id="11"/>
          <p:cNvSpPr txBox="true"/>
          <p:nvPr/>
        </p:nvSpPr>
        <p:spPr>
          <a:xfrm rot="0">
            <a:off x="13234222" y="4271222"/>
            <a:ext cx="4383354" cy="1062355"/>
          </a:xfrm>
          <a:prstGeom prst="rect">
            <a:avLst/>
          </a:prstGeom>
        </p:spPr>
        <p:txBody>
          <a:bodyPr anchor="t" rtlCol="false" tIns="0" lIns="0" bIns="0" rIns="0">
            <a:spAutoFit/>
          </a:bodyPr>
          <a:lstStyle/>
          <a:p>
            <a:pPr algn="l">
              <a:lnSpc>
                <a:spcPts val="3919"/>
              </a:lnSpc>
            </a:pPr>
            <a:r>
              <a:rPr lang="en-US" sz="2799">
                <a:solidFill>
                  <a:srgbClr val="2B2B2B"/>
                </a:solidFill>
                <a:latin typeface="Agrandir"/>
                <a:ea typeface="Agrandir"/>
                <a:cs typeface="Agrandir"/>
                <a:sym typeface="Agrandir"/>
              </a:rPr>
              <a:t>Average Purchase Value: </a:t>
            </a:r>
            <a:r>
              <a:rPr lang="en-US" b="true" sz="2799">
                <a:solidFill>
                  <a:srgbClr val="2B2B2B"/>
                </a:solidFill>
                <a:latin typeface="Agrandir Bold"/>
                <a:ea typeface="Agrandir Bold"/>
                <a:cs typeface="Agrandir Bold"/>
                <a:sym typeface="Agrandir Bold"/>
              </a:rPr>
              <a:t>$644</a:t>
            </a:r>
          </a:p>
        </p:txBody>
      </p:sp>
      <p:pic>
        <p:nvPicPr>
          <p:cNvPr name="Picture 12" id="12"/>
          <p:cNvPicPr>
            <a:picLocks noChangeAspect="true"/>
          </p:cNvPicPr>
          <p:nvPr/>
        </p:nvPicPr>
        <p:blipFill>
          <a:blip r:embed="rId8"/>
          <a:stretch>
            <a:fillRect/>
          </a:stretch>
        </p:blipFill>
        <p:spPr>
          <a:xfrm rot="0">
            <a:off x="7136462" y="5877392"/>
            <a:ext cx="6076919" cy="4658598"/>
          </a:xfrm>
          <a:prstGeom prst="rect">
            <a:avLst/>
          </a:prstGeom>
        </p:spPr>
      </p:pic>
      <p:pic>
        <p:nvPicPr>
          <p:cNvPr name="Picture 13" id="13"/>
          <p:cNvPicPr>
            <a:picLocks noChangeAspect="true"/>
          </p:cNvPicPr>
          <p:nvPr/>
        </p:nvPicPr>
        <p:blipFill>
          <a:blip r:embed="rId9">
            <a:alphaModFix amt="25000"/>
          </a:blip>
          <a:srcRect l="0" t="0" r="0" b="0"/>
          <a:stretch>
            <a:fillRect/>
          </a:stretch>
        </p:blipFill>
        <p:spPr>
          <a:xfrm flipH="false" flipV="false" rot="0">
            <a:off x="15527134" y="1764437"/>
            <a:ext cx="12361106" cy="12577588"/>
          </a:xfrm>
          <a:prstGeom prst="rect">
            <a:avLst/>
          </a:prstGeom>
        </p:spPr>
      </p:pic>
      <p:pic>
        <p:nvPicPr>
          <p:cNvPr name="Picture 14" id="14"/>
          <p:cNvPicPr>
            <a:picLocks noChangeAspect="true"/>
          </p:cNvPicPr>
          <p:nvPr/>
        </p:nvPicPr>
        <p:blipFill>
          <a:blip r:embed="rId9">
            <a:alphaModFix amt="25000"/>
          </a:blip>
          <a:srcRect l="0" t="0" r="0" b="0"/>
          <a:stretch>
            <a:fillRect/>
          </a:stretch>
        </p:blipFill>
        <p:spPr>
          <a:xfrm flipH="true" flipV="false" rot="0">
            <a:off x="-2648745" y="-2401630"/>
            <a:ext cx="5297490" cy="5390266"/>
          </a:xfrm>
          <a:prstGeom prst="rect">
            <a:avLst/>
          </a:prstGeom>
        </p:spPr>
      </p:pic>
      <p:sp>
        <p:nvSpPr>
          <p:cNvPr name="TextBox 15" id="15"/>
          <p:cNvSpPr txBox="true"/>
          <p:nvPr/>
        </p:nvSpPr>
        <p:spPr>
          <a:xfrm rot="0">
            <a:off x="1487598" y="6643956"/>
            <a:ext cx="7962718" cy="1562735"/>
          </a:xfrm>
          <a:prstGeom prst="rect">
            <a:avLst/>
          </a:prstGeom>
        </p:spPr>
        <p:txBody>
          <a:bodyPr anchor="t" rtlCol="false" tIns="0" lIns="0" bIns="0" rIns="0">
            <a:spAutoFit/>
          </a:bodyPr>
          <a:lstStyle/>
          <a:p>
            <a:pPr algn="just">
              <a:lnSpc>
                <a:spcPts val="2940"/>
              </a:lnSpc>
            </a:pPr>
            <a:r>
              <a:rPr lang="en-US" b="true" sz="2100" i="true" u="sng">
                <a:solidFill>
                  <a:srgbClr val="2B2B2B"/>
                </a:solidFill>
                <a:latin typeface="Canva Sans Bold Italics"/>
                <a:ea typeface="Canva Sans Bold Italics"/>
                <a:cs typeface="Canva Sans Bold Italics"/>
                <a:sym typeface="Canva Sans Bold Italics"/>
              </a:rPr>
              <a:t>Total customer from each segmet:</a:t>
            </a:r>
          </a:p>
          <a:p>
            <a:pPr algn="just">
              <a:lnSpc>
                <a:spcPts val="2940"/>
              </a:lnSpc>
            </a:pPr>
          </a:p>
          <a:p>
            <a:pPr algn="l" marL="345439" indent="-172720" lvl="1">
              <a:lnSpc>
                <a:spcPts val="2239"/>
              </a:lnSpc>
              <a:buFont typeface="Arial"/>
              <a:buChar char="•"/>
            </a:pPr>
            <a:r>
              <a:rPr lang="en-US" b="true" sz="1599" i="true">
                <a:solidFill>
                  <a:srgbClr val="2B2B2B"/>
                </a:solidFill>
                <a:latin typeface="Canva Sans Bold Italics"/>
                <a:ea typeface="Canva Sans Bold Italics"/>
                <a:cs typeface="Canva Sans Bold Italics"/>
                <a:sym typeface="Canva Sans Bold Italics"/>
              </a:rPr>
              <a:t>Consumer</a:t>
            </a:r>
            <a:r>
              <a:rPr lang="en-US" sz="1599" i="true">
                <a:solidFill>
                  <a:srgbClr val="2B2B2B"/>
                </a:solidFill>
                <a:latin typeface="Canva Sans Italics"/>
                <a:ea typeface="Canva Sans Italics"/>
                <a:cs typeface="Canva Sans Italics"/>
                <a:sym typeface="Canva Sans Italics"/>
              </a:rPr>
              <a:t>: Individual buyers purchasing for personal use.</a:t>
            </a:r>
          </a:p>
          <a:p>
            <a:pPr algn="l" marL="345439" indent="-172720" lvl="1">
              <a:lnSpc>
                <a:spcPts val="2239"/>
              </a:lnSpc>
              <a:buFont typeface="Arial"/>
              <a:buChar char="•"/>
            </a:pPr>
            <a:r>
              <a:rPr lang="en-US" b="true" sz="1599" i="true">
                <a:solidFill>
                  <a:srgbClr val="2B2B2B"/>
                </a:solidFill>
                <a:latin typeface="Canva Sans Bold Italics"/>
                <a:ea typeface="Canva Sans Bold Italics"/>
                <a:cs typeface="Canva Sans Bold Italics"/>
                <a:sym typeface="Canva Sans Bold Italics"/>
              </a:rPr>
              <a:t>Corporate</a:t>
            </a:r>
            <a:r>
              <a:rPr lang="en-US" sz="1599" i="true">
                <a:solidFill>
                  <a:srgbClr val="2B2B2B"/>
                </a:solidFill>
                <a:latin typeface="Canva Sans Italics"/>
                <a:ea typeface="Canva Sans Italics"/>
                <a:cs typeface="Canva Sans Italics"/>
                <a:sym typeface="Canva Sans Italics"/>
              </a:rPr>
              <a:t>: Businesses making purchases for corporate needs.</a:t>
            </a:r>
          </a:p>
          <a:p>
            <a:pPr algn="l" marL="345439" indent="-172720" lvl="1">
              <a:lnSpc>
                <a:spcPts val="2239"/>
              </a:lnSpc>
              <a:buFont typeface="Arial"/>
              <a:buChar char="•"/>
            </a:pPr>
            <a:r>
              <a:rPr lang="en-US" b="true" sz="1599" i="true">
                <a:solidFill>
                  <a:srgbClr val="2B2B2B"/>
                </a:solidFill>
                <a:latin typeface="Canva Sans Bold Italics"/>
                <a:ea typeface="Canva Sans Bold Italics"/>
                <a:cs typeface="Canva Sans Bold Italics"/>
                <a:sym typeface="Canva Sans Bold Italics"/>
              </a:rPr>
              <a:t>Home Office</a:t>
            </a:r>
            <a:r>
              <a:rPr lang="en-US" sz="1599" i="true">
                <a:solidFill>
                  <a:srgbClr val="2B2B2B"/>
                </a:solidFill>
                <a:latin typeface="Canva Sans Italics"/>
                <a:ea typeface="Canva Sans Italics"/>
                <a:cs typeface="Canva Sans Italics"/>
                <a:sym typeface="Canva Sans Italics"/>
              </a:rPr>
              <a:t>: Customers operating from a home office setup.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8945447" y="-3441808"/>
            <a:ext cx="17005599" cy="18983681"/>
          </a:xfrm>
          <a:prstGeom prst="rect">
            <a:avLst/>
          </a:prstGeom>
        </p:spPr>
      </p:pic>
      <p:pic>
        <p:nvPicPr>
          <p:cNvPr name="Picture 3" id="3"/>
          <p:cNvPicPr>
            <a:picLocks noChangeAspect="true"/>
          </p:cNvPicPr>
          <p:nvPr/>
        </p:nvPicPr>
        <p:blipFill>
          <a:blip r:embed="rId3"/>
          <a:stretch>
            <a:fillRect/>
          </a:stretch>
        </p:blipFill>
        <p:spPr>
          <a:xfrm rot="0">
            <a:off x="-580830" y="887887"/>
            <a:ext cx="11962787" cy="494492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5294">
            <a:off x="15677607" y="4966853"/>
            <a:ext cx="8345404" cy="7873764"/>
          </a:xfrm>
          <a:prstGeom prst="rect">
            <a:avLst/>
          </a:prstGeom>
        </p:spPr>
      </p:pic>
      <p:sp>
        <p:nvSpPr>
          <p:cNvPr name="Freeform 5" id="5"/>
          <p:cNvSpPr/>
          <p:nvPr/>
        </p:nvSpPr>
        <p:spPr>
          <a:xfrm flipH="false" flipV="false" rot="9892443">
            <a:off x="12990101" y="1836232"/>
            <a:ext cx="2264697" cy="2264697"/>
          </a:xfrm>
          <a:custGeom>
            <a:avLst/>
            <a:gdLst/>
            <a:ahLst/>
            <a:cxnLst/>
            <a:rect r="r" b="b" t="t" l="l"/>
            <a:pathLst>
              <a:path h="2264697" w="2264697">
                <a:moveTo>
                  <a:pt x="0" y="0"/>
                </a:moveTo>
                <a:lnTo>
                  <a:pt x="2264697" y="0"/>
                </a:lnTo>
                <a:lnTo>
                  <a:pt x="2264697" y="2264697"/>
                </a:lnTo>
                <a:lnTo>
                  <a:pt x="0" y="2264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tretch>
            <a:fillRect/>
          </a:stretch>
        </p:blipFill>
        <p:spPr>
          <a:xfrm rot="0">
            <a:off x="6740216" y="5761361"/>
            <a:ext cx="11884170" cy="4858695"/>
          </a:xfrm>
          <a:prstGeom prst="rect">
            <a:avLst/>
          </a:prstGeom>
        </p:spPr>
      </p:pic>
      <p:sp>
        <p:nvSpPr>
          <p:cNvPr name="Freeform 7" id="7"/>
          <p:cNvSpPr/>
          <p:nvPr/>
        </p:nvSpPr>
        <p:spPr>
          <a:xfrm flipH="false" flipV="false" rot="0">
            <a:off x="2765198" y="7017773"/>
            <a:ext cx="1940776" cy="1951420"/>
          </a:xfrm>
          <a:custGeom>
            <a:avLst/>
            <a:gdLst/>
            <a:ahLst/>
            <a:cxnLst/>
            <a:rect r="r" b="b" t="t" l="l"/>
            <a:pathLst>
              <a:path h="1951420" w="1940776">
                <a:moveTo>
                  <a:pt x="0" y="0"/>
                </a:moveTo>
                <a:lnTo>
                  <a:pt x="1940776" y="0"/>
                </a:lnTo>
                <a:lnTo>
                  <a:pt x="1940776" y="1951420"/>
                </a:lnTo>
                <a:lnTo>
                  <a:pt x="0" y="1951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16069" y="205208"/>
            <a:ext cx="8727931" cy="6235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Agrandir"/>
                <a:ea typeface="Agrandir"/>
                <a:cs typeface="Agrandir"/>
                <a:sym typeface="Agrandir"/>
              </a:rPr>
              <a:t>Total </a:t>
            </a:r>
            <a:r>
              <a:rPr lang="en-US" sz="3200">
                <a:solidFill>
                  <a:srgbClr val="000000"/>
                </a:solidFill>
                <a:latin typeface="Agrandir"/>
                <a:ea typeface="Agrandir"/>
                <a:cs typeface="Agrandir"/>
                <a:sym typeface="Agrandir"/>
              </a:rPr>
              <a:t>Customers by Market</a:t>
            </a:r>
          </a:p>
        </p:txBody>
      </p:sp>
      <p:sp>
        <p:nvSpPr>
          <p:cNvPr name="TextBox 9" id="9"/>
          <p:cNvSpPr txBox="true"/>
          <p:nvPr/>
        </p:nvSpPr>
        <p:spPr>
          <a:xfrm rot="0">
            <a:off x="13638052" y="2549947"/>
            <a:ext cx="968797" cy="675342"/>
          </a:xfrm>
          <a:prstGeom prst="rect">
            <a:avLst/>
          </a:prstGeom>
        </p:spPr>
        <p:txBody>
          <a:bodyPr anchor="t" rtlCol="false" tIns="0" lIns="0" bIns="0" rIns="0">
            <a:spAutoFit/>
          </a:bodyPr>
          <a:lstStyle/>
          <a:p>
            <a:pPr algn="ctr">
              <a:lnSpc>
                <a:spcPts val="4776"/>
              </a:lnSpc>
              <a:spcBef>
                <a:spcPct val="0"/>
              </a:spcBef>
            </a:pPr>
            <a:r>
              <a:rPr lang="en-US" b="true" sz="3411">
                <a:solidFill>
                  <a:srgbClr val="000000"/>
                </a:solidFill>
                <a:latin typeface="Agrandir Bold"/>
                <a:ea typeface="Agrandir Bold"/>
                <a:cs typeface="Agrandir Bold"/>
                <a:sym typeface="Agrandir Bold"/>
              </a:rPr>
              <a:t>63%</a:t>
            </a:r>
          </a:p>
        </p:txBody>
      </p:sp>
      <p:sp>
        <p:nvSpPr>
          <p:cNvPr name="TextBox 10" id="10"/>
          <p:cNvSpPr txBox="true"/>
          <p:nvPr/>
        </p:nvSpPr>
        <p:spPr>
          <a:xfrm rot="0">
            <a:off x="12652363" y="904875"/>
            <a:ext cx="2940174" cy="901065"/>
          </a:xfrm>
          <a:prstGeom prst="rect">
            <a:avLst/>
          </a:prstGeom>
        </p:spPr>
        <p:txBody>
          <a:bodyPr anchor="t" rtlCol="false" tIns="0" lIns="0" bIns="0" rIns="0">
            <a:spAutoFit/>
          </a:bodyPr>
          <a:lstStyle/>
          <a:p>
            <a:pPr algn="ctr">
              <a:lnSpc>
                <a:spcPts val="3359"/>
              </a:lnSpc>
            </a:pPr>
            <a:r>
              <a:rPr lang="en-US" sz="2400">
                <a:solidFill>
                  <a:srgbClr val="000000"/>
                </a:solidFill>
                <a:latin typeface="Agrandir"/>
                <a:ea typeface="Agrandir"/>
                <a:cs typeface="Agrandir"/>
                <a:sym typeface="Agrandir"/>
              </a:rPr>
              <a:t>Returning Customer</a:t>
            </a:r>
          </a:p>
          <a:p>
            <a:pPr algn="ctr">
              <a:lnSpc>
                <a:spcPts val="3359"/>
              </a:lnSpc>
              <a:spcBef>
                <a:spcPct val="0"/>
              </a:spcBef>
            </a:pPr>
            <a:r>
              <a:rPr lang="en-US" sz="2400">
                <a:solidFill>
                  <a:srgbClr val="000000"/>
                </a:solidFill>
                <a:latin typeface="Agrandir"/>
                <a:ea typeface="Agrandir"/>
                <a:cs typeface="Agrandir"/>
                <a:sym typeface="Agrandir"/>
              </a:rPr>
              <a:t>Rate</a:t>
            </a:r>
          </a:p>
        </p:txBody>
      </p:sp>
      <p:sp>
        <p:nvSpPr>
          <p:cNvPr name="TextBox 11" id="11"/>
          <p:cNvSpPr txBox="true"/>
          <p:nvPr/>
        </p:nvSpPr>
        <p:spPr>
          <a:xfrm rot="0">
            <a:off x="7730564" y="5426463"/>
            <a:ext cx="7377574" cy="6235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Agrandir"/>
                <a:ea typeface="Agrandir"/>
                <a:cs typeface="Agrandir"/>
                <a:sym typeface="Agrandir"/>
              </a:rPr>
              <a:t>Total Unique Orders</a:t>
            </a:r>
            <a:r>
              <a:rPr lang="en-US" sz="3200">
                <a:solidFill>
                  <a:srgbClr val="000000"/>
                </a:solidFill>
                <a:latin typeface="Agrandir"/>
                <a:ea typeface="Agrandir"/>
                <a:cs typeface="Agrandir"/>
                <a:sym typeface="Agrandir"/>
              </a:rPr>
              <a:t> by Market</a:t>
            </a:r>
          </a:p>
        </p:txBody>
      </p:sp>
      <p:sp>
        <p:nvSpPr>
          <p:cNvPr name="TextBox 12" id="12"/>
          <p:cNvSpPr txBox="true"/>
          <p:nvPr/>
        </p:nvSpPr>
        <p:spPr>
          <a:xfrm rot="0">
            <a:off x="2009291" y="6231008"/>
            <a:ext cx="3452589" cy="4819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grandir"/>
                <a:ea typeface="Agrandir"/>
                <a:cs typeface="Agrandir"/>
                <a:sym typeface="Agrandir"/>
              </a:rPr>
              <a:t>Correlation Coefficient </a:t>
            </a:r>
          </a:p>
        </p:txBody>
      </p:sp>
      <p:sp>
        <p:nvSpPr>
          <p:cNvPr name="TextBox 13" id="13"/>
          <p:cNvSpPr txBox="true"/>
          <p:nvPr/>
        </p:nvSpPr>
        <p:spPr>
          <a:xfrm rot="0">
            <a:off x="2765198" y="7609682"/>
            <a:ext cx="1940776" cy="5810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grandir"/>
                <a:ea typeface="Agrandir"/>
                <a:cs typeface="Agrandir"/>
                <a:sym typeface="Agrandir"/>
              </a:rPr>
              <a:t>0.83</a:t>
            </a:r>
          </a:p>
        </p:txBody>
      </p:sp>
      <p:sp>
        <p:nvSpPr>
          <p:cNvPr name="TextBox 14" id="14"/>
          <p:cNvSpPr txBox="true"/>
          <p:nvPr/>
        </p:nvSpPr>
        <p:spPr>
          <a:xfrm rot="0">
            <a:off x="1875168" y="9107035"/>
            <a:ext cx="3720836" cy="522673"/>
          </a:xfrm>
          <a:prstGeom prst="rect">
            <a:avLst/>
          </a:prstGeom>
        </p:spPr>
        <p:txBody>
          <a:bodyPr anchor="t" rtlCol="false" tIns="0" lIns="0" bIns="0" rIns="0">
            <a:spAutoFit/>
          </a:bodyPr>
          <a:lstStyle/>
          <a:p>
            <a:pPr algn="ctr">
              <a:lnSpc>
                <a:spcPts val="1971"/>
              </a:lnSpc>
            </a:pPr>
            <a:r>
              <a:rPr lang="en-US" sz="1408">
                <a:solidFill>
                  <a:srgbClr val="000000"/>
                </a:solidFill>
                <a:latin typeface="Agrandir"/>
                <a:ea typeface="Agrandir"/>
                <a:cs typeface="Agrandir"/>
                <a:sym typeface="Agrandir"/>
              </a:rPr>
              <a:t>Strong positive correlation between </a:t>
            </a:r>
          </a:p>
          <a:p>
            <a:pPr algn="ctr">
              <a:lnSpc>
                <a:spcPts val="1971"/>
              </a:lnSpc>
              <a:spcBef>
                <a:spcPct val="0"/>
              </a:spcBef>
            </a:pPr>
            <a:r>
              <a:rPr lang="en-US" sz="1408">
                <a:solidFill>
                  <a:srgbClr val="000000"/>
                </a:solidFill>
                <a:latin typeface="Agrandir"/>
                <a:ea typeface="Agrandir"/>
                <a:cs typeface="Agrandir"/>
                <a:sym typeface="Agrandir"/>
              </a:rPr>
              <a:t>total customers and total number of orders</a:t>
            </a:r>
          </a:p>
        </p:txBody>
      </p:sp>
      <p:sp>
        <p:nvSpPr>
          <p:cNvPr name="TextBox 15" id="15"/>
          <p:cNvSpPr txBox="true"/>
          <p:nvPr/>
        </p:nvSpPr>
        <p:spPr>
          <a:xfrm rot="0">
            <a:off x="416069" y="1173586"/>
            <a:ext cx="12646428"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Market wise total number of customers</a:t>
            </a:r>
          </a:p>
        </p:txBody>
      </p:sp>
      <p:sp>
        <p:nvSpPr>
          <p:cNvPr name="TextBox 16" id="16"/>
          <p:cNvSpPr txBox="true"/>
          <p:nvPr/>
        </p:nvSpPr>
        <p:spPr>
          <a:xfrm rot="0">
            <a:off x="7675990" y="6250058"/>
            <a:ext cx="12646428"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Market wise total number of orders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11931900" y="-3283586"/>
            <a:ext cx="17005599" cy="18983681"/>
          </a:xfrm>
          <a:prstGeom prst="rect">
            <a:avLst/>
          </a:prstGeom>
        </p:spPr>
      </p:pic>
      <p:sp>
        <p:nvSpPr>
          <p:cNvPr name="Freeform 3" id="3"/>
          <p:cNvSpPr/>
          <p:nvPr/>
        </p:nvSpPr>
        <p:spPr>
          <a:xfrm flipH="false" flipV="false" rot="0">
            <a:off x="1352776" y="1615805"/>
            <a:ext cx="15676666" cy="2997966"/>
          </a:xfrm>
          <a:custGeom>
            <a:avLst/>
            <a:gdLst/>
            <a:ahLst/>
            <a:cxnLst/>
            <a:rect r="r" b="b" t="t" l="l"/>
            <a:pathLst>
              <a:path h="2997966" w="15676666">
                <a:moveTo>
                  <a:pt x="0" y="0"/>
                </a:moveTo>
                <a:lnTo>
                  <a:pt x="15676665" y="0"/>
                </a:lnTo>
                <a:lnTo>
                  <a:pt x="15676665" y="2997966"/>
                </a:lnTo>
                <a:lnTo>
                  <a:pt x="0" y="2997966"/>
                </a:lnTo>
                <a:lnTo>
                  <a:pt x="0" y="0"/>
                </a:lnTo>
                <a:close/>
              </a:path>
            </a:pathLst>
          </a:custGeom>
          <a:blipFill>
            <a:blip r:embed="rId3"/>
            <a:stretch>
              <a:fillRect l="0" t="0" r="-651" b="0"/>
            </a:stretch>
          </a:blipFill>
        </p:spPr>
      </p:sp>
      <p:sp>
        <p:nvSpPr>
          <p:cNvPr name="Freeform 4" id="4"/>
          <p:cNvSpPr/>
          <p:nvPr/>
        </p:nvSpPr>
        <p:spPr>
          <a:xfrm flipH="false" flipV="false" rot="0">
            <a:off x="1305667" y="6579729"/>
            <a:ext cx="15676666" cy="2296728"/>
          </a:xfrm>
          <a:custGeom>
            <a:avLst/>
            <a:gdLst/>
            <a:ahLst/>
            <a:cxnLst/>
            <a:rect r="r" b="b" t="t" l="l"/>
            <a:pathLst>
              <a:path h="2296728" w="15676666">
                <a:moveTo>
                  <a:pt x="0" y="0"/>
                </a:moveTo>
                <a:lnTo>
                  <a:pt x="15676666" y="0"/>
                </a:lnTo>
                <a:lnTo>
                  <a:pt x="15676666" y="2296728"/>
                </a:lnTo>
                <a:lnTo>
                  <a:pt x="0" y="2296728"/>
                </a:lnTo>
                <a:lnTo>
                  <a:pt x="0" y="0"/>
                </a:lnTo>
                <a:close/>
              </a:path>
            </a:pathLst>
          </a:custGeom>
          <a:blipFill>
            <a:blip r:embed="rId4"/>
            <a:stretch>
              <a:fillRect l="0" t="0" r="-1038" b="0"/>
            </a:stretch>
          </a:blipFill>
        </p:spPr>
      </p:sp>
      <p:sp>
        <p:nvSpPr>
          <p:cNvPr name="TextBox 5" id="5"/>
          <p:cNvSpPr txBox="true"/>
          <p:nvPr/>
        </p:nvSpPr>
        <p:spPr>
          <a:xfrm rot="0">
            <a:off x="416069" y="205208"/>
            <a:ext cx="13583135" cy="6235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Agrandir"/>
                <a:ea typeface="Agrandir"/>
                <a:cs typeface="Agrandir"/>
                <a:sym typeface="Agrandir"/>
              </a:rPr>
              <a:t>Top Selling Categories </a:t>
            </a:r>
          </a:p>
        </p:txBody>
      </p:sp>
      <p:sp>
        <p:nvSpPr>
          <p:cNvPr name="TextBox 6" id="6"/>
          <p:cNvSpPr txBox="true"/>
          <p:nvPr/>
        </p:nvSpPr>
        <p:spPr>
          <a:xfrm rot="0">
            <a:off x="416069" y="5193524"/>
            <a:ext cx="13583135" cy="6235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Agrandir"/>
                <a:ea typeface="Agrandir"/>
                <a:cs typeface="Agrandir"/>
                <a:sym typeface="Agrandir"/>
              </a:rPr>
              <a:t>Lowest Selling Categories </a:t>
            </a:r>
          </a:p>
        </p:txBody>
      </p:sp>
      <p:sp>
        <p:nvSpPr>
          <p:cNvPr name="TextBox 7" id="7"/>
          <p:cNvSpPr txBox="true"/>
          <p:nvPr/>
        </p:nvSpPr>
        <p:spPr>
          <a:xfrm rot="0">
            <a:off x="1352776" y="1056247"/>
            <a:ext cx="12646428"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Top categories in terms of sales and the respective revenue from each category</a:t>
            </a:r>
          </a:p>
        </p:txBody>
      </p:sp>
      <p:sp>
        <p:nvSpPr>
          <p:cNvPr name="TextBox 8" id="8"/>
          <p:cNvSpPr txBox="true"/>
          <p:nvPr/>
        </p:nvSpPr>
        <p:spPr>
          <a:xfrm rot="0">
            <a:off x="1352776" y="5952667"/>
            <a:ext cx="12646428"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Lowest categories in terms of sales and the respective revenue from each category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845410">
            <a:off x="12765177" y="-2764463"/>
            <a:ext cx="11488976" cy="856618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43711">
            <a:off x="17075304" y="5334226"/>
            <a:ext cx="5941056" cy="548784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3820846" y="-701784"/>
            <a:ext cx="7116210" cy="7943964"/>
          </a:xfrm>
          <a:prstGeom prst="rect">
            <a:avLst/>
          </a:prstGeom>
        </p:spPr>
      </p:pic>
      <p:sp>
        <p:nvSpPr>
          <p:cNvPr name="Freeform 5" id="5"/>
          <p:cNvSpPr/>
          <p:nvPr/>
        </p:nvSpPr>
        <p:spPr>
          <a:xfrm flipH="false" flipV="false" rot="0">
            <a:off x="1028700" y="1181798"/>
            <a:ext cx="6269118" cy="4176800"/>
          </a:xfrm>
          <a:custGeom>
            <a:avLst/>
            <a:gdLst/>
            <a:ahLst/>
            <a:cxnLst/>
            <a:rect r="r" b="b" t="t" l="l"/>
            <a:pathLst>
              <a:path h="4176800" w="6269118">
                <a:moveTo>
                  <a:pt x="0" y="0"/>
                </a:moveTo>
                <a:lnTo>
                  <a:pt x="6269118" y="0"/>
                </a:lnTo>
                <a:lnTo>
                  <a:pt x="6269118" y="4176800"/>
                </a:lnTo>
                <a:lnTo>
                  <a:pt x="0" y="4176800"/>
                </a:lnTo>
                <a:lnTo>
                  <a:pt x="0" y="0"/>
                </a:lnTo>
                <a:close/>
              </a:path>
            </a:pathLst>
          </a:custGeom>
          <a:blipFill>
            <a:blip r:embed="rId5"/>
            <a:stretch>
              <a:fillRect l="0" t="0" r="0" b="0"/>
            </a:stretch>
          </a:blipFill>
        </p:spPr>
      </p:sp>
      <p:sp>
        <p:nvSpPr>
          <p:cNvPr name="Freeform 6" id="6"/>
          <p:cNvSpPr/>
          <p:nvPr/>
        </p:nvSpPr>
        <p:spPr>
          <a:xfrm flipH="false" flipV="false" rot="0">
            <a:off x="9563398" y="1028700"/>
            <a:ext cx="8000949" cy="7701700"/>
          </a:xfrm>
          <a:custGeom>
            <a:avLst/>
            <a:gdLst/>
            <a:ahLst/>
            <a:cxnLst/>
            <a:rect r="r" b="b" t="t" l="l"/>
            <a:pathLst>
              <a:path h="7701700" w="8000949">
                <a:moveTo>
                  <a:pt x="0" y="0"/>
                </a:moveTo>
                <a:lnTo>
                  <a:pt x="8000949" y="0"/>
                </a:lnTo>
                <a:lnTo>
                  <a:pt x="8000949" y="7701700"/>
                </a:lnTo>
                <a:lnTo>
                  <a:pt x="0" y="7701700"/>
                </a:lnTo>
                <a:lnTo>
                  <a:pt x="0" y="0"/>
                </a:lnTo>
                <a:close/>
              </a:path>
            </a:pathLst>
          </a:custGeom>
          <a:blipFill>
            <a:blip r:embed="rId6"/>
            <a:stretch>
              <a:fillRect l="0" t="-2335" r="0" b="-2335"/>
            </a:stretch>
          </a:blipFill>
        </p:spPr>
      </p:sp>
      <p:sp>
        <p:nvSpPr>
          <p:cNvPr name="TextBox 7" id="7"/>
          <p:cNvSpPr txBox="true"/>
          <p:nvPr/>
        </p:nvSpPr>
        <p:spPr>
          <a:xfrm rot="0">
            <a:off x="9490771" y="247648"/>
            <a:ext cx="6397566" cy="571500"/>
          </a:xfrm>
          <a:prstGeom prst="rect">
            <a:avLst/>
          </a:prstGeom>
        </p:spPr>
        <p:txBody>
          <a:bodyPr anchor="t" rtlCol="false" tIns="0" lIns="0" bIns="0" rIns="0">
            <a:spAutoFit/>
          </a:bodyPr>
          <a:lstStyle/>
          <a:p>
            <a:pPr algn="l" marL="0" indent="0" lvl="0">
              <a:lnSpc>
                <a:spcPts val="3840"/>
              </a:lnSpc>
              <a:spcBef>
                <a:spcPct val="0"/>
              </a:spcBef>
            </a:pPr>
            <a:r>
              <a:rPr lang="en-US" sz="3200" u="sng">
                <a:solidFill>
                  <a:srgbClr val="2B2B2B"/>
                </a:solidFill>
                <a:latin typeface="Agrandir"/>
                <a:ea typeface="Agrandir"/>
                <a:cs typeface="Agrandir"/>
                <a:sym typeface="Agrandir"/>
              </a:rPr>
              <a:t>Order Vs Sales</a:t>
            </a:r>
          </a:p>
        </p:txBody>
      </p:sp>
      <p:sp>
        <p:nvSpPr>
          <p:cNvPr name="TextBox 8" id="8"/>
          <p:cNvSpPr txBox="true"/>
          <p:nvPr/>
        </p:nvSpPr>
        <p:spPr>
          <a:xfrm rot="0">
            <a:off x="1028700" y="247648"/>
            <a:ext cx="6780460" cy="571500"/>
          </a:xfrm>
          <a:prstGeom prst="rect">
            <a:avLst/>
          </a:prstGeom>
        </p:spPr>
        <p:txBody>
          <a:bodyPr anchor="t" rtlCol="false" tIns="0" lIns="0" bIns="0" rIns="0">
            <a:spAutoFit/>
          </a:bodyPr>
          <a:lstStyle/>
          <a:p>
            <a:pPr algn="l" marL="0" indent="0" lvl="0">
              <a:lnSpc>
                <a:spcPts val="3840"/>
              </a:lnSpc>
              <a:spcBef>
                <a:spcPct val="0"/>
              </a:spcBef>
            </a:pPr>
            <a:r>
              <a:rPr lang="en-US" sz="3200" u="sng">
                <a:solidFill>
                  <a:srgbClr val="2B2B2B"/>
                </a:solidFill>
                <a:latin typeface="Agrandir"/>
                <a:ea typeface="Agrandir"/>
                <a:cs typeface="Agrandir"/>
                <a:sym typeface="Agrandir"/>
              </a:rPr>
              <a:t>Sales count based on the Price</a:t>
            </a:r>
          </a:p>
        </p:txBody>
      </p:sp>
      <p:sp>
        <p:nvSpPr>
          <p:cNvPr name="TextBox 9" id="9"/>
          <p:cNvSpPr txBox="true"/>
          <p:nvPr/>
        </p:nvSpPr>
        <p:spPr>
          <a:xfrm rot="0">
            <a:off x="839664" y="6284448"/>
            <a:ext cx="8304336" cy="7588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Bulk of the sales come from lower-priced items, suggesting high demand for more affordable products</a:t>
            </a:r>
          </a:p>
        </p:txBody>
      </p:sp>
      <p:sp>
        <p:nvSpPr>
          <p:cNvPr name="TextBox 10" id="10"/>
          <p:cNvSpPr txBox="true"/>
          <p:nvPr/>
        </p:nvSpPr>
        <p:spPr>
          <a:xfrm rot="0">
            <a:off x="839664" y="7361951"/>
            <a:ext cx="9663299"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Significant drop for items selling above $500 </a:t>
            </a:r>
          </a:p>
        </p:txBody>
      </p:sp>
      <p:sp>
        <p:nvSpPr>
          <p:cNvPr name="TextBox 11" id="11"/>
          <p:cNvSpPr txBox="true"/>
          <p:nvPr/>
        </p:nvSpPr>
        <p:spPr>
          <a:xfrm rot="0">
            <a:off x="9563398" y="8880613"/>
            <a:ext cx="7913751" cy="758825"/>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2B2B2B"/>
                </a:solidFill>
                <a:latin typeface="Agrandir"/>
                <a:ea typeface="Agrandir"/>
                <a:cs typeface="Agrandir"/>
                <a:sym typeface="Agrandir"/>
              </a:rPr>
              <a:t>Scatter Plot showing order quantity vs. sales for different categories.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5141612" y="1923107"/>
            <a:ext cx="19770751" cy="18262535"/>
          </a:xfrm>
          <a:prstGeom prst="rect">
            <a:avLst/>
          </a:prstGeom>
        </p:spPr>
      </p:pic>
      <p:sp>
        <p:nvSpPr>
          <p:cNvPr name="Freeform 3" id="3"/>
          <p:cNvSpPr/>
          <p:nvPr/>
        </p:nvSpPr>
        <p:spPr>
          <a:xfrm flipH="false" flipV="false" rot="0">
            <a:off x="9975081" y="756883"/>
            <a:ext cx="7027397" cy="4488750"/>
          </a:xfrm>
          <a:custGeom>
            <a:avLst/>
            <a:gdLst/>
            <a:ahLst/>
            <a:cxnLst/>
            <a:rect r="r" b="b" t="t" l="l"/>
            <a:pathLst>
              <a:path h="4488750" w="7027397">
                <a:moveTo>
                  <a:pt x="0" y="0"/>
                </a:moveTo>
                <a:lnTo>
                  <a:pt x="7027396" y="0"/>
                </a:lnTo>
                <a:lnTo>
                  <a:pt x="7027396" y="4488750"/>
                </a:lnTo>
                <a:lnTo>
                  <a:pt x="0" y="4488750"/>
                </a:lnTo>
                <a:lnTo>
                  <a:pt x="0" y="0"/>
                </a:lnTo>
                <a:close/>
              </a:path>
            </a:pathLst>
          </a:custGeom>
          <a:blipFill>
            <a:blip r:embed="rId3"/>
            <a:stretch>
              <a:fillRect l="0" t="0" r="0" b="0"/>
            </a:stretch>
          </a:blipFill>
        </p:spPr>
      </p:sp>
      <p:sp>
        <p:nvSpPr>
          <p:cNvPr name="Freeform 4" id="4"/>
          <p:cNvSpPr/>
          <p:nvPr/>
        </p:nvSpPr>
        <p:spPr>
          <a:xfrm flipH="false" flipV="false" rot="0">
            <a:off x="4076949" y="2283242"/>
            <a:ext cx="2545749" cy="1767003"/>
          </a:xfrm>
          <a:custGeom>
            <a:avLst/>
            <a:gdLst/>
            <a:ahLst/>
            <a:cxnLst/>
            <a:rect r="r" b="b" t="t" l="l"/>
            <a:pathLst>
              <a:path h="1767003" w="2545749">
                <a:moveTo>
                  <a:pt x="0" y="0"/>
                </a:moveTo>
                <a:lnTo>
                  <a:pt x="2545749" y="0"/>
                </a:lnTo>
                <a:lnTo>
                  <a:pt x="2545749" y="1767003"/>
                </a:lnTo>
                <a:lnTo>
                  <a:pt x="0" y="176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8136" y="5669495"/>
            <a:ext cx="6788130" cy="4351430"/>
          </a:xfrm>
          <a:custGeom>
            <a:avLst/>
            <a:gdLst/>
            <a:ahLst/>
            <a:cxnLst/>
            <a:rect r="r" b="b" t="t" l="l"/>
            <a:pathLst>
              <a:path h="4351430" w="6788130">
                <a:moveTo>
                  <a:pt x="0" y="0"/>
                </a:moveTo>
                <a:lnTo>
                  <a:pt x="6788130" y="0"/>
                </a:lnTo>
                <a:lnTo>
                  <a:pt x="6788130" y="4351430"/>
                </a:lnTo>
                <a:lnTo>
                  <a:pt x="0" y="4351430"/>
                </a:lnTo>
                <a:lnTo>
                  <a:pt x="0" y="0"/>
                </a:lnTo>
                <a:close/>
              </a:path>
            </a:pathLst>
          </a:custGeom>
          <a:blipFill>
            <a:blip r:embed="rId6"/>
            <a:stretch>
              <a:fillRect l="0" t="0" r="-752" b="0"/>
            </a:stretch>
          </a:blipFill>
        </p:spPr>
      </p:sp>
      <p:sp>
        <p:nvSpPr>
          <p:cNvPr name="Freeform 6" id="6"/>
          <p:cNvSpPr/>
          <p:nvPr/>
        </p:nvSpPr>
        <p:spPr>
          <a:xfrm flipH="false" flipV="false" rot="0">
            <a:off x="10679910" y="7388831"/>
            <a:ext cx="2433641" cy="2026559"/>
          </a:xfrm>
          <a:custGeom>
            <a:avLst/>
            <a:gdLst/>
            <a:ahLst/>
            <a:cxnLst/>
            <a:rect r="r" b="b" t="t" l="l"/>
            <a:pathLst>
              <a:path h="2026559" w="2433641">
                <a:moveTo>
                  <a:pt x="0" y="0"/>
                </a:moveTo>
                <a:lnTo>
                  <a:pt x="2433640" y="0"/>
                </a:lnTo>
                <a:lnTo>
                  <a:pt x="2433640" y="2026559"/>
                </a:lnTo>
                <a:lnTo>
                  <a:pt x="0" y="2026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38136" y="185383"/>
            <a:ext cx="6397566" cy="571500"/>
          </a:xfrm>
          <a:prstGeom prst="rect">
            <a:avLst/>
          </a:prstGeom>
        </p:spPr>
        <p:txBody>
          <a:bodyPr anchor="t" rtlCol="false" tIns="0" lIns="0" bIns="0" rIns="0">
            <a:spAutoFit/>
          </a:bodyPr>
          <a:lstStyle/>
          <a:p>
            <a:pPr algn="l" marL="0" indent="0" lvl="0">
              <a:lnSpc>
                <a:spcPts val="3840"/>
              </a:lnSpc>
              <a:spcBef>
                <a:spcPct val="0"/>
              </a:spcBef>
            </a:pPr>
            <a:r>
              <a:rPr lang="en-US" sz="3200" u="sng">
                <a:solidFill>
                  <a:srgbClr val="2B2B2B"/>
                </a:solidFill>
                <a:latin typeface="Agrandir"/>
                <a:ea typeface="Agrandir"/>
                <a:cs typeface="Agrandir"/>
                <a:sym typeface="Agrandir"/>
              </a:rPr>
              <a:t>Total Sales By Market</a:t>
            </a:r>
          </a:p>
        </p:txBody>
      </p:sp>
      <p:sp>
        <p:nvSpPr>
          <p:cNvPr name="TextBox 8" id="8"/>
          <p:cNvSpPr txBox="true"/>
          <p:nvPr/>
        </p:nvSpPr>
        <p:spPr>
          <a:xfrm rot="0">
            <a:off x="1028700" y="923925"/>
            <a:ext cx="8642247"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Market wise total sales generated in the span of two years, </a:t>
            </a:r>
          </a:p>
        </p:txBody>
      </p:sp>
      <p:sp>
        <p:nvSpPr>
          <p:cNvPr name="TextBox 9" id="9"/>
          <p:cNvSpPr txBox="true"/>
          <p:nvPr/>
        </p:nvSpPr>
        <p:spPr>
          <a:xfrm rot="0">
            <a:off x="4347599" y="2795269"/>
            <a:ext cx="1647081" cy="600075"/>
          </a:xfrm>
          <a:prstGeom prst="rect">
            <a:avLst/>
          </a:prstGeom>
        </p:spPr>
        <p:txBody>
          <a:bodyPr anchor="t" rtlCol="false" tIns="0" lIns="0" bIns="0" rIns="0">
            <a:spAutoFit/>
          </a:bodyPr>
          <a:lstStyle/>
          <a:p>
            <a:pPr algn="ctr">
              <a:lnSpc>
                <a:spcPts val="4200"/>
              </a:lnSpc>
              <a:spcBef>
                <a:spcPct val="0"/>
              </a:spcBef>
            </a:pPr>
            <a:r>
              <a:rPr lang="en-US" b="true" sz="3000">
                <a:solidFill>
                  <a:srgbClr val="FFFCF7"/>
                </a:solidFill>
                <a:latin typeface="Agrandir Bold"/>
                <a:ea typeface="Agrandir Bold"/>
                <a:cs typeface="Agrandir Bold"/>
                <a:sym typeface="Agrandir Bold"/>
              </a:rPr>
              <a:t>$27.54M</a:t>
            </a:r>
          </a:p>
        </p:txBody>
      </p:sp>
      <p:sp>
        <p:nvSpPr>
          <p:cNvPr name="TextBox 10" id="10"/>
          <p:cNvSpPr txBox="true"/>
          <p:nvPr/>
        </p:nvSpPr>
        <p:spPr>
          <a:xfrm rot="0">
            <a:off x="3495536" y="1620212"/>
            <a:ext cx="3708574" cy="481965"/>
          </a:xfrm>
          <a:prstGeom prst="rect">
            <a:avLst/>
          </a:prstGeom>
        </p:spPr>
        <p:txBody>
          <a:bodyPr anchor="t" rtlCol="false" tIns="0" lIns="0" bIns="0" rIns="0">
            <a:spAutoFit/>
          </a:bodyPr>
          <a:lstStyle/>
          <a:p>
            <a:pPr algn="ctr">
              <a:lnSpc>
                <a:spcPts val="3359"/>
              </a:lnSpc>
              <a:spcBef>
                <a:spcPct val="0"/>
              </a:spcBef>
            </a:pPr>
            <a:r>
              <a:rPr lang="en-US" sz="2399">
                <a:solidFill>
                  <a:srgbClr val="2B2B2B"/>
                </a:solidFill>
                <a:latin typeface="Agrandir"/>
                <a:ea typeface="Agrandir"/>
                <a:cs typeface="Agrandir"/>
                <a:sym typeface="Agrandir"/>
              </a:rPr>
              <a:t>Total Revenue Generated</a:t>
            </a:r>
          </a:p>
        </p:txBody>
      </p:sp>
      <p:sp>
        <p:nvSpPr>
          <p:cNvPr name="TextBox 11" id="11"/>
          <p:cNvSpPr txBox="true"/>
          <p:nvPr/>
        </p:nvSpPr>
        <p:spPr>
          <a:xfrm rot="0">
            <a:off x="638136" y="4917020"/>
            <a:ext cx="6397566" cy="571500"/>
          </a:xfrm>
          <a:prstGeom prst="rect">
            <a:avLst/>
          </a:prstGeom>
        </p:spPr>
        <p:txBody>
          <a:bodyPr anchor="t" rtlCol="false" tIns="0" lIns="0" bIns="0" rIns="0">
            <a:spAutoFit/>
          </a:bodyPr>
          <a:lstStyle/>
          <a:p>
            <a:pPr algn="l" marL="0" indent="0" lvl="0">
              <a:lnSpc>
                <a:spcPts val="3840"/>
              </a:lnSpc>
              <a:spcBef>
                <a:spcPct val="0"/>
              </a:spcBef>
            </a:pPr>
            <a:r>
              <a:rPr lang="en-US" sz="3200" u="sng">
                <a:solidFill>
                  <a:srgbClr val="2B2B2B"/>
                </a:solidFill>
                <a:latin typeface="Agrandir"/>
                <a:ea typeface="Agrandir"/>
                <a:cs typeface="Agrandir"/>
                <a:sym typeface="Agrandir"/>
              </a:rPr>
              <a:t>Profits By Market</a:t>
            </a:r>
          </a:p>
        </p:txBody>
      </p:sp>
      <p:sp>
        <p:nvSpPr>
          <p:cNvPr name="TextBox 12" id="12"/>
          <p:cNvSpPr txBox="true"/>
          <p:nvPr/>
        </p:nvSpPr>
        <p:spPr>
          <a:xfrm rot="0">
            <a:off x="8020843" y="5992965"/>
            <a:ext cx="8642247" cy="406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B2B2B"/>
                </a:solidFill>
                <a:latin typeface="Agrandir"/>
                <a:ea typeface="Agrandir"/>
                <a:cs typeface="Agrandir"/>
                <a:sym typeface="Agrandir"/>
              </a:rPr>
              <a:t>Market wise total profit generated in the span of two years, </a:t>
            </a:r>
          </a:p>
        </p:txBody>
      </p:sp>
      <p:sp>
        <p:nvSpPr>
          <p:cNvPr name="TextBox 13" id="13"/>
          <p:cNvSpPr txBox="true"/>
          <p:nvPr/>
        </p:nvSpPr>
        <p:spPr>
          <a:xfrm rot="0">
            <a:off x="10220127" y="6592541"/>
            <a:ext cx="3469332" cy="481965"/>
          </a:xfrm>
          <a:prstGeom prst="rect">
            <a:avLst/>
          </a:prstGeom>
        </p:spPr>
        <p:txBody>
          <a:bodyPr anchor="t" rtlCol="false" tIns="0" lIns="0" bIns="0" rIns="0">
            <a:spAutoFit/>
          </a:bodyPr>
          <a:lstStyle/>
          <a:p>
            <a:pPr algn="ctr">
              <a:lnSpc>
                <a:spcPts val="3359"/>
              </a:lnSpc>
              <a:spcBef>
                <a:spcPct val="0"/>
              </a:spcBef>
            </a:pPr>
            <a:r>
              <a:rPr lang="en-US" sz="2399">
                <a:solidFill>
                  <a:srgbClr val="2B2B2B"/>
                </a:solidFill>
                <a:latin typeface="Agrandir"/>
                <a:ea typeface="Agrandir"/>
                <a:cs typeface="Agrandir"/>
                <a:sym typeface="Agrandir"/>
              </a:rPr>
              <a:t>Total Profits Generated</a:t>
            </a:r>
          </a:p>
        </p:txBody>
      </p:sp>
      <p:sp>
        <p:nvSpPr>
          <p:cNvPr name="TextBox 14" id="14"/>
          <p:cNvSpPr txBox="true"/>
          <p:nvPr/>
        </p:nvSpPr>
        <p:spPr>
          <a:xfrm rot="0">
            <a:off x="11252213" y="7948418"/>
            <a:ext cx="1405161" cy="600075"/>
          </a:xfrm>
          <a:prstGeom prst="rect">
            <a:avLst/>
          </a:prstGeom>
        </p:spPr>
        <p:txBody>
          <a:bodyPr anchor="t" rtlCol="false" tIns="0" lIns="0" bIns="0" rIns="0">
            <a:spAutoFit/>
          </a:bodyPr>
          <a:lstStyle/>
          <a:p>
            <a:pPr algn="ctr">
              <a:lnSpc>
                <a:spcPts val="4200"/>
              </a:lnSpc>
              <a:spcBef>
                <a:spcPct val="0"/>
              </a:spcBef>
            </a:pPr>
            <a:r>
              <a:rPr lang="en-US" b="true" sz="3000">
                <a:solidFill>
                  <a:srgbClr val="FFFCF7"/>
                </a:solidFill>
                <a:latin typeface="Agrandir Bold"/>
                <a:ea typeface="Agrandir Bold"/>
                <a:cs typeface="Agrandir Bold"/>
                <a:sym typeface="Agrandir Bold"/>
              </a:rPr>
              <a:t>$2.61M</a:t>
            </a:r>
          </a:p>
        </p:txBody>
      </p:sp>
      <p:sp>
        <p:nvSpPr>
          <p:cNvPr name="Freeform 15" id="15"/>
          <p:cNvSpPr/>
          <p:nvPr/>
        </p:nvSpPr>
        <p:spPr>
          <a:xfrm flipH="false" flipV="false" rot="0">
            <a:off x="15591317" y="8051771"/>
            <a:ext cx="1940776" cy="1951420"/>
          </a:xfrm>
          <a:custGeom>
            <a:avLst/>
            <a:gdLst/>
            <a:ahLst/>
            <a:cxnLst/>
            <a:rect r="r" b="b" t="t" l="l"/>
            <a:pathLst>
              <a:path h="1951420" w="1940776">
                <a:moveTo>
                  <a:pt x="0" y="0"/>
                </a:moveTo>
                <a:lnTo>
                  <a:pt x="1940776" y="0"/>
                </a:lnTo>
                <a:lnTo>
                  <a:pt x="1940776" y="1951420"/>
                </a:lnTo>
                <a:lnTo>
                  <a:pt x="0" y="19514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224591" y="7696430"/>
            <a:ext cx="2876996" cy="4064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grandir"/>
                <a:ea typeface="Agrandir"/>
                <a:cs typeface="Agrandir"/>
                <a:sym typeface="Agrandir"/>
              </a:rPr>
              <a:t>Correlation Coefficient </a:t>
            </a:r>
          </a:p>
        </p:txBody>
      </p:sp>
      <p:sp>
        <p:nvSpPr>
          <p:cNvPr name="TextBox 17" id="17"/>
          <p:cNvSpPr txBox="true"/>
          <p:nvPr/>
        </p:nvSpPr>
        <p:spPr>
          <a:xfrm rot="0">
            <a:off x="16269923" y="8670293"/>
            <a:ext cx="786333" cy="5810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grandir"/>
                <a:ea typeface="Agrandir"/>
                <a:cs typeface="Agrandir"/>
                <a:sym typeface="Agrandir"/>
              </a:rPr>
              <a:t>0.10</a:t>
            </a:r>
          </a:p>
        </p:txBody>
      </p:sp>
      <p:sp>
        <p:nvSpPr>
          <p:cNvPr name="TextBox 18" id="18"/>
          <p:cNvSpPr txBox="true"/>
          <p:nvPr/>
        </p:nvSpPr>
        <p:spPr>
          <a:xfrm rot="0">
            <a:off x="15451113" y="9532610"/>
            <a:ext cx="2221185" cy="488315"/>
          </a:xfrm>
          <a:prstGeom prst="rect">
            <a:avLst/>
          </a:prstGeom>
        </p:spPr>
        <p:txBody>
          <a:bodyPr anchor="t" rtlCol="false" tIns="0" lIns="0" bIns="0" rIns="0">
            <a:spAutoFit/>
          </a:bodyPr>
          <a:lstStyle/>
          <a:p>
            <a:pPr algn="ctr">
              <a:lnSpc>
                <a:spcPts val="1960"/>
              </a:lnSpc>
            </a:pPr>
            <a:r>
              <a:rPr lang="en-US" sz="1400">
                <a:solidFill>
                  <a:srgbClr val="000000"/>
                </a:solidFill>
                <a:latin typeface="Canva Sans"/>
                <a:ea typeface="Canva Sans"/>
                <a:cs typeface="Canva Sans"/>
                <a:sym typeface="Canva Sans"/>
              </a:rPr>
              <a:t>Weak positive correlation </a:t>
            </a:r>
          </a:p>
          <a:p>
            <a:pPr algn="ctr">
              <a:lnSpc>
                <a:spcPts val="1960"/>
              </a:lnSpc>
            </a:pPr>
            <a:r>
              <a:rPr lang="en-US" sz="1400">
                <a:solidFill>
                  <a:srgbClr val="000000"/>
                </a:solidFill>
                <a:latin typeface="Canva Sans"/>
                <a:ea typeface="Canva Sans"/>
                <a:cs typeface="Canva Sans"/>
                <a:sym typeface="Canva Sans"/>
              </a:rPr>
              <a:t>between sales and profit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grpSp>
        <p:nvGrpSpPr>
          <p:cNvPr name="Group 2" id="2"/>
          <p:cNvGrpSpPr/>
          <p:nvPr/>
        </p:nvGrpSpPr>
        <p:grpSpPr>
          <a:xfrm rot="0">
            <a:off x="2275370" y="2141527"/>
            <a:ext cx="3367274" cy="3048479"/>
            <a:chOff x="0" y="0"/>
            <a:chExt cx="5580380" cy="5052060"/>
          </a:xfrm>
        </p:grpSpPr>
        <p:sp>
          <p:nvSpPr>
            <p:cNvPr name="Freeform 3" id="3"/>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solidFill>
              <a:srgbClr val="D9D9D9"/>
            </a:solidFill>
            <a:ln w="12700">
              <a:solidFill>
                <a:srgbClr val="000000"/>
              </a:solidFill>
            </a:ln>
          </p:spPr>
        </p:sp>
      </p:grpSp>
      <p:grpSp>
        <p:nvGrpSpPr>
          <p:cNvPr name="Group 4" id="4"/>
          <p:cNvGrpSpPr/>
          <p:nvPr/>
        </p:nvGrpSpPr>
        <p:grpSpPr>
          <a:xfrm rot="0">
            <a:off x="13278859" y="2109857"/>
            <a:ext cx="3360114" cy="2935190"/>
            <a:chOff x="0" y="0"/>
            <a:chExt cx="5975350" cy="5219700"/>
          </a:xfrm>
        </p:grpSpPr>
        <p:sp>
          <p:nvSpPr>
            <p:cNvPr name="Freeform 5" id="5"/>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solidFill>
              <a:srgbClr val="D9D9D9"/>
            </a:solidFill>
            <a:ln w="12700">
              <a:solidFill>
                <a:srgbClr val="000000"/>
              </a:solidFill>
            </a:ln>
          </p:spPr>
        </p:sp>
      </p:grpSp>
      <p:grpSp>
        <p:nvGrpSpPr>
          <p:cNvPr name="Group 6" id="6"/>
          <p:cNvGrpSpPr/>
          <p:nvPr/>
        </p:nvGrpSpPr>
        <p:grpSpPr>
          <a:xfrm rot="0">
            <a:off x="7694182" y="2141527"/>
            <a:ext cx="3621518" cy="3027161"/>
            <a:chOff x="0" y="0"/>
            <a:chExt cx="4983480" cy="4165600"/>
          </a:xfrm>
        </p:grpSpPr>
        <p:sp>
          <p:nvSpPr>
            <p:cNvPr name="Freeform 7" id="7"/>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D9D9D9"/>
            </a:solidFill>
            <a:ln w="12700">
              <a:solidFill>
                <a:srgbClr val="000000"/>
              </a:solidFill>
            </a:ln>
          </p:spPr>
        </p:sp>
      </p:grpSp>
      <p:pic>
        <p:nvPicPr>
          <p:cNvPr name="Picture 8" id="8"/>
          <p:cNvPicPr>
            <a:picLocks noChangeAspect="true"/>
          </p:cNvPicPr>
          <p:nvPr/>
        </p:nvPicPr>
        <p:blipFill>
          <a:blip r:embed="rId2"/>
          <a:srcRect l="0" t="0" r="0" b="0"/>
          <a:stretch>
            <a:fillRect/>
          </a:stretch>
        </p:blipFill>
        <p:spPr>
          <a:xfrm flipH="false" flipV="false" rot="0">
            <a:off x="8535383" y="2468851"/>
            <a:ext cx="1808323" cy="223249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2579400" y="2818817"/>
            <a:ext cx="2926209" cy="1726464"/>
          </a:xfrm>
          <a:prstGeom prst="rect">
            <a:avLst/>
          </a:prstGeom>
        </p:spPr>
      </p:pic>
      <p:sp>
        <p:nvSpPr>
          <p:cNvPr name="Freeform 10" id="10">
            <a:hlinkClick r:id="rId5" tooltip="https://public.tableau.com/views/E-CommerceAnalysis_17279041048540/Dashboard1?:language=en-US&amp;:sid=&amp;:redirect=auth&amp;:display_count=n&amp;:origin=viz_share_link"/>
          </p:cNvPr>
          <p:cNvSpPr/>
          <p:nvPr/>
        </p:nvSpPr>
        <p:spPr>
          <a:xfrm flipH="false" flipV="false" rot="0">
            <a:off x="7127044" y="7107312"/>
            <a:ext cx="4625001" cy="3179688"/>
          </a:xfrm>
          <a:custGeom>
            <a:avLst/>
            <a:gdLst/>
            <a:ahLst/>
            <a:cxnLst/>
            <a:rect r="r" b="b" t="t" l="l"/>
            <a:pathLst>
              <a:path h="3179688" w="4625001">
                <a:moveTo>
                  <a:pt x="0" y="0"/>
                </a:moveTo>
                <a:lnTo>
                  <a:pt x="4625001" y="0"/>
                </a:lnTo>
                <a:lnTo>
                  <a:pt x="4625001" y="3179688"/>
                </a:lnTo>
                <a:lnTo>
                  <a:pt x="0" y="3179688"/>
                </a:lnTo>
                <a:lnTo>
                  <a:pt x="0" y="0"/>
                </a:lnTo>
                <a:close/>
              </a:path>
            </a:pathLst>
          </a:custGeom>
          <a:blipFill>
            <a:blip r:embed="rId4"/>
            <a:stretch>
              <a:fillRect l="0" t="0" r="0" b="0"/>
            </a:stretch>
          </a:blipFill>
        </p:spPr>
      </p:sp>
      <p:pic>
        <p:nvPicPr>
          <p:cNvPr name="Picture 11" id="11"/>
          <p:cNvPicPr>
            <a:picLocks noChangeAspect="true"/>
          </p:cNvPicPr>
          <p:nvPr/>
        </p:nvPicPr>
        <p:blipFill>
          <a:blip r:embed="rId6"/>
          <a:srcRect l="0" t="0" r="0" b="0"/>
          <a:stretch>
            <a:fillRect/>
          </a:stretch>
        </p:blipFill>
        <p:spPr>
          <a:xfrm flipH="false" flipV="false" rot="0">
            <a:off x="14056232" y="2689001"/>
            <a:ext cx="1805367" cy="1570669"/>
          </a:xfrm>
          <a:prstGeom prst="rect">
            <a:avLst/>
          </a:prstGeom>
        </p:spPr>
      </p:pic>
      <p:grpSp>
        <p:nvGrpSpPr>
          <p:cNvPr name="Group 12" id="12"/>
          <p:cNvGrpSpPr/>
          <p:nvPr/>
        </p:nvGrpSpPr>
        <p:grpSpPr>
          <a:xfrm rot="0">
            <a:off x="2426712" y="5538972"/>
            <a:ext cx="3649229" cy="1729009"/>
            <a:chOff x="0" y="0"/>
            <a:chExt cx="4865639" cy="2305345"/>
          </a:xfrm>
        </p:grpSpPr>
        <p:sp>
          <p:nvSpPr>
            <p:cNvPr name="TextBox 13" id="13"/>
            <p:cNvSpPr txBox="true"/>
            <p:nvPr/>
          </p:nvSpPr>
          <p:spPr>
            <a:xfrm rot="0">
              <a:off x="0" y="-123825"/>
              <a:ext cx="4865639" cy="1349798"/>
            </a:xfrm>
            <a:prstGeom prst="rect">
              <a:avLst/>
            </a:prstGeom>
          </p:spPr>
          <p:txBody>
            <a:bodyPr anchor="t" rtlCol="false" tIns="0" lIns="0" bIns="0" rIns="0">
              <a:spAutoFit/>
            </a:bodyPr>
            <a:lstStyle/>
            <a:p>
              <a:pPr algn="ctr">
                <a:lnSpc>
                  <a:spcPts val="3920"/>
                </a:lnSpc>
              </a:pPr>
            </a:p>
            <a:p>
              <a:pPr algn="ctr" marL="0" indent="0" lvl="0">
                <a:lnSpc>
                  <a:spcPts val="3920"/>
                </a:lnSpc>
                <a:spcBef>
                  <a:spcPct val="0"/>
                </a:spcBef>
              </a:pPr>
              <a:r>
                <a:rPr lang="en-US" b="true" sz="2800">
                  <a:solidFill>
                    <a:srgbClr val="A0929A"/>
                  </a:solidFill>
                  <a:latin typeface="Agrandir Bold"/>
                  <a:ea typeface="Agrandir Bold"/>
                  <a:cs typeface="Agrandir Bold"/>
                  <a:sym typeface="Agrandir Bold"/>
                </a:rPr>
                <a:t>Profit Margin</a:t>
              </a:r>
            </a:p>
          </p:txBody>
        </p:sp>
        <p:sp>
          <p:nvSpPr>
            <p:cNvPr name="TextBox 14" id="14"/>
            <p:cNvSpPr txBox="true"/>
            <p:nvPr/>
          </p:nvSpPr>
          <p:spPr>
            <a:xfrm rot="0">
              <a:off x="0" y="1521543"/>
              <a:ext cx="4865639" cy="783802"/>
            </a:xfrm>
            <a:prstGeom prst="rect">
              <a:avLst/>
            </a:prstGeom>
          </p:spPr>
          <p:txBody>
            <a:bodyPr anchor="t" rtlCol="false" tIns="0" lIns="0" bIns="0" rIns="0">
              <a:spAutoFit/>
            </a:bodyPr>
            <a:lstStyle/>
            <a:p>
              <a:pPr algn="ctr" marL="0" indent="0" lvl="0">
                <a:lnSpc>
                  <a:spcPts val="4480"/>
                </a:lnSpc>
              </a:pPr>
              <a:r>
                <a:rPr lang="en-US" b="true" sz="3200">
                  <a:solidFill>
                    <a:srgbClr val="2B2B2B"/>
                  </a:solidFill>
                  <a:latin typeface="Agrandir Bold"/>
                  <a:ea typeface="Agrandir Bold"/>
                  <a:cs typeface="Agrandir Bold"/>
                  <a:sym typeface="Agrandir Bold"/>
                </a:rPr>
                <a:t>9.5%</a:t>
              </a:r>
            </a:p>
          </p:txBody>
        </p:sp>
      </p:grpSp>
      <p:grpSp>
        <p:nvGrpSpPr>
          <p:cNvPr name="Group 15" id="15"/>
          <p:cNvGrpSpPr/>
          <p:nvPr/>
        </p:nvGrpSpPr>
        <p:grpSpPr>
          <a:xfrm rot="0">
            <a:off x="7476116" y="5538972"/>
            <a:ext cx="4057650" cy="1729009"/>
            <a:chOff x="0" y="0"/>
            <a:chExt cx="5410200" cy="2305345"/>
          </a:xfrm>
        </p:grpSpPr>
        <p:sp>
          <p:nvSpPr>
            <p:cNvPr name="TextBox 16" id="16"/>
            <p:cNvSpPr txBox="true"/>
            <p:nvPr/>
          </p:nvSpPr>
          <p:spPr>
            <a:xfrm rot="0">
              <a:off x="0" y="-123825"/>
              <a:ext cx="5410200" cy="1349798"/>
            </a:xfrm>
            <a:prstGeom prst="rect">
              <a:avLst/>
            </a:prstGeom>
          </p:spPr>
          <p:txBody>
            <a:bodyPr anchor="t" rtlCol="false" tIns="0" lIns="0" bIns="0" rIns="0">
              <a:spAutoFit/>
            </a:bodyPr>
            <a:lstStyle/>
            <a:p>
              <a:pPr algn="ctr" marL="0" indent="0" lvl="0">
                <a:lnSpc>
                  <a:spcPts val="3920"/>
                </a:lnSpc>
                <a:spcBef>
                  <a:spcPct val="0"/>
                </a:spcBef>
              </a:pPr>
              <a:r>
                <a:rPr lang="en-US" b="true" sz="2800">
                  <a:solidFill>
                    <a:srgbClr val="A0929A"/>
                  </a:solidFill>
                  <a:latin typeface="Agrandir Bold"/>
                  <a:ea typeface="Agrandir Bold"/>
                  <a:cs typeface="Agrandir Bold"/>
                  <a:sym typeface="Agrandir Bold"/>
                </a:rPr>
                <a:t>Average Profit Per Order</a:t>
              </a:r>
            </a:p>
          </p:txBody>
        </p:sp>
        <p:sp>
          <p:nvSpPr>
            <p:cNvPr name="TextBox 17" id="17"/>
            <p:cNvSpPr txBox="true"/>
            <p:nvPr/>
          </p:nvSpPr>
          <p:spPr>
            <a:xfrm rot="0">
              <a:off x="0" y="1521543"/>
              <a:ext cx="5410200" cy="783802"/>
            </a:xfrm>
            <a:prstGeom prst="rect">
              <a:avLst/>
            </a:prstGeom>
          </p:spPr>
          <p:txBody>
            <a:bodyPr anchor="t" rtlCol="false" tIns="0" lIns="0" bIns="0" rIns="0">
              <a:spAutoFit/>
            </a:bodyPr>
            <a:lstStyle/>
            <a:p>
              <a:pPr algn="ctr" marL="0" indent="0" lvl="0">
                <a:lnSpc>
                  <a:spcPts val="4480"/>
                </a:lnSpc>
              </a:pPr>
              <a:r>
                <a:rPr lang="en-US" b="true" sz="3200">
                  <a:solidFill>
                    <a:srgbClr val="2B2B2B"/>
                  </a:solidFill>
                  <a:latin typeface="Agrandir Bold"/>
                  <a:ea typeface="Agrandir Bold"/>
                  <a:cs typeface="Agrandir Bold"/>
                  <a:sym typeface="Agrandir Bold"/>
                </a:rPr>
                <a:t>$22</a:t>
              </a:r>
            </a:p>
          </p:txBody>
        </p:sp>
      </p:grpSp>
      <p:grpSp>
        <p:nvGrpSpPr>
          <p:cNvPr name="Group 18" id="18"/>
          <p:cNvGrpSpPr/>
          <p:nvPr/>
        </p:nvGrpSpPr>
        <p:grpSpPr>
          <a:xfrm rot="0">
            <a:off x="12930091" y="5538972"/>
            <a:ext cx="4057650" cy="1729009"/>
            <a:chOff x="0" y="0"/>
            <a:chExt cx="5410200" cy="2305345"/>
          </a:xfrm>
        </p:grpSpPr>
        <p:sp>
          <p:nvSpPr>
            <p:cNvPr name="TextBox 19" id="19"/>
            <p:cNvSpPr txBox="true"/>
            <p:nvPr/>
          </p:nvSpPr>
          <p:spPr>
            <a:xfrm rot="0">
              <a:off x="0" y="-123825"/>
              <a:ext cx="5410200" cy="1349798"/>
            </a:xfrm>
            <a:prstGeom prst="rect">
              <a:avLst/>
            </a:prstGeom>
          </p:spPr>
          <p:txBody>
            <a:bodyPr anchor="t" rtlCol="false" tIns="0" lIns="0" bIns="0" rIns="0">
              <a:spAutoFit/>
            </a:bodyPr>
            <a:lstStyle/>
            <a:p>
              <a:pPr algn="ctr" marL="0" indent="0" lvl="0">
                <a:lnSpc>
                  <a:spcPts val="3920"/>
                </a:lnSpc>
                <a:spcBef>
                  <a:spcPct val="0"/>
                </a:spcBef>
              </a:pPr>
              <a:r>
                <a:rPr lang="en-US" b="true" sz="2800">
                  <a:solidFill>
                    <a:srgbClr val="A0929A"/>
                  </a:solidFill>
                  <a:latin typeface="Agrandir Bold"/>
                  <a:ea typeface="Agrandir Bold"/>
                  <a:cs typeface="Agrandir Bold"/>
                  <a:sym typeface="Agrandir Bold"/>
                </a:rPr>
                <a:t>Yearly Growth Percentage</a:t>
              </a:r>
            </a:p>
          </p:txBody>
        </p:sp>
        <p:sp>
          <p:nvSpPr>
            <p:cNvPr name="TextBox 20" id="20"/>
            <p:cNvSpPr txBox="true"/>
            <p:nvPr/>
          </p:nvSpPr>
          <p:spPr>
            <a:xfrm rot="0">
              <a:off x="0" y="1521543"/>
              <a:ext cx="5410200" cy="783802"/>
            </a:xfrm>
            <a:prstGeom prst="rect">
              <a:avLst/>
            </a:prstGeom>
          </p:spPr>
          <p:txBody>
            <a:bodyPr anchor="t" rtlCol="false" tIns="0" lIns="0" bIns="0" rIns="0">
              <a:spAutoFit/>
            </a:bodyPr>
            <a:lstStyle/>
            <a:p>
              <a:pPr algn="ctr" marL="0" indent="0" lvl="0">
                <a:lnSpc>
                  <a:spcPts val="4480"/>
                </a:lnSpc>
              </a:pPr>
              <a:r>
                <a:rPr lang="en-US" b="true" sz="3200">
                  <a:solidFill>
                    <a:srgbClr val="2B2B2B"/>
                  </a:solidFill>
                  <a:latin typeface="Agrandir Bold"/>
                  <a:ea typeface="Agrandir Bold"/>
                  <a:cs typeface="Agrandir Bold"/>
                  <a:sym typeface="Agrandir Bold"/>
                </a:rPr>
                <a:t>5%</a:t>
              </a:r>
            </a:p>
          </p:txBody>
        </p:sp>
      </p:grpSp>
      <p:sp>
        <p:nvSpPr>
          <p:cNvPr name="TextBox 21" id="21"/>
          <p:cNvSpPr txBox="true"/>
          <p:nvPr/>
        </p:nvSpPr>
        <p:spPr>
          <a:xfrm rot="0">
            <a:off x="1930182" y="504825"/>
            <a:ext cx="14427636" cy="904875"/>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2B2B2B"/>
                </a:solidFill>
                <a:latin typeface="Agrandir"/>
                <a:ea typeface="Agrandir"/>
                <a:cs typeface="Agrandir"/>
                <a:sym typeface="Agrandir"/>
              </a:rPr>
              <a:t>Other Metrics</a:t>
            </a:r>
          </a:p>
        </p:txBody>
      </p:sp>
      <p:sp>
        <p:nvSpPr>
          <p:cNvPr name="TextBox 22" id="22"/>
          <p:cNvSpPr txBox="true"/>
          <p:nvPr/>
        </p:nvSpPr>
        <p:spPr>
          <a:xfrm rot="0">
            <a:off x="6969650" y="7771494"/>
            <a:ext cx="1449065" cy="589915"/>
          </a:xfrm>
          <a:prstGeom prst="rect">
            <a:avLst/>
          </a:prstGeom>
        </p:spPr>
        <p:txBody>
          <a:bodyPr anchor="t" rtlCol="false" tIns="0" lIns="0" bIns="0" rIns="0">
            <a:spAutoFit/>
          </a:bodyPr>
          <a:lstStyle/>
          <a:p>
            <a:pPr algn="ctr">
              <a:lnSpc>
                <a:spcPts val="4759"/>
              </a:lnSpc>
            </a:pPr>
            <a:r>
              <a:rPr lang="en-US" sz="3399">
                <a:solidFill>
                  <a:srgbClr val="062A69"/>
                </a:solidFill>
                <a:latin typeface="Belleza"/>
                <a:ea typeface="Belleza"/>
                <a:cs typeface="Belleza"/>
                <a:sym typeface="Belleza"/>
              </a:rPr>
              <a:t>Tableau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DAGSUf7Q9j0</dc:identifier>
  <dcterms:modified xsi:type="dcterms:W3CDTF">2011-08-01T06:04:30Z</dcterms:modified>
  <cp:revision>1</cp:revision>
  <dc:title>Ecom</dc:title>
</cp:coreProperties>
</file>